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CAB4BD-1F23-48D8-8FDE-0BECBAC990E3}">
  <a:tblStyle styleId="{D2CAB4BD-1F23-48D8-8FDE-0BECBAC990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uni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Nunito-italic.fntdata"/><Relationship Id="rId12" Type="http://schemas.openxmlformats.org/officeDocument/2006/relationships/slide" Target="slides/slide6.xml"/><Relationship Id="rId34" Type="http://schemas.openxmlformats.org/officeDocument/2006/relationships/font" Target="fonts/Nuni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db75871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db75871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a733f85d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aa733f85d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a733f85d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a733f85d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a733f85d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aa733f85d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a733f85d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a733f85d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aa8d448b1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aa8d448b1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aa8d448b1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aa8d448b1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acef8556d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acef8556d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b7718cdf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ab7718cdf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a8d448b1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aa8d448b1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9e62885eb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9e62885e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b2ebcda6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b2ebcda6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9e62885eb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9e62885eb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e62885eb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9e62885eb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a34f11be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a34f11be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1c814f33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a1c814f33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9db758713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9db758713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b2feec59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b2feec59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9db758713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9db758713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9db758713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9db758713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9e9a27350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9e9a27350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9e62885eb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9e62885eb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e9a27350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9e9a27350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a733f85d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aa733f85d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a733f85d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a733f85d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7.jpg"/><Relationship Id="rId5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5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0.jpg"/><Relationship Id="rId5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jpg"/><Relationship Id="rId4" Type="http://schemas.openxmlformats.org/officeDocument/2006/relationships/image" Target="../media/image24.jp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g"/><Relationship Id="rId4" Type="http://schemas.openxmlformats.org/officeDocument/2006/relationships/image" Target="../media/image26.jpg"/><Relationship Id="rId5" Type="http://schemas.openxmlformats.org/officeDocument/2006/relationships/image" Target="../media/image3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Relationship Id="rId4" Type="http://schemas.openxmlformats.org/officeDocument/2006/relationships/image" Target="../media/image30.jpg"/><Relationship Id="rId5" Type="http://schemas.openxmlformats.org/officeDocument/2006/relationships/image" Target="../media/image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youtu.be/hg4v3cyEuOQ?si=9vfaas6h_yV333iO" TargetMode="External"/><Relationship Id="rId4" Type="http://schemas.openxmlformats.org/officeDocument/2006/relationships/hyperlink" Target="https://youtu.be/kDgozf92HnE?si=HHKdJGNcqV0mvX5U" TargetMode="External"/><Relationship Id="rId5" Type="http://schemas.openxmlformats.org/officeDocument/2006/relationships/hyperlink" Target="https://youtu.be/kDgozf92HnE?si=HHKdJGNcqV0mvX5U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.png"/><Relationship Id="rId13" Type="http://schemas.openxmlformats.org/officeDocument/2006/relationships/image" Target="../media/image35.jpg"/><Relationship Id="rId1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15.png"/><Relationship Id="rId15" Type="http://schemas.openxmlformats.org/officeDocument/2006/relationships/image" Target="../media/image10.png"/><Relationship Id="rId14" Type="http://schemas.openxmlformats.org/officeDocument/2006/relationships/image" Target="../media/image16.png"/><Relationship Id="rId5" Type="http://schemas.openxmlformats.org/officeDocument/2006/relationships/image" Target="../media/image2.jpg"/><Relationship Id="rId6" Type="http://schemas.openxmlformats.org/officeDocument/2006/relationships/image" Target="../media/image22.jpg"/><Relationship Id="rId7" Type="http://schemas.openxmlformats.org/officeDocument/2006/relationships/image" Target="../media/image13.png"/><Relationship Id="rId8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25100" y="861950"/>
            <a:ext cx="8278915" cy="1473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29AA"/>
                    </a:gs>
                    <a:gs pos="100000">
                      <a:srgbClr val="1E123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సంస్కృతం నేర్చుకుందాం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2426800" y="2762575"/>
            <a:ext cx="4275520" cy="113320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29AA"/>
                    </a:gs>
                    <a:gs pos="100000">
                      <a:srgbClr val="1E123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विभक्तयः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1039150" y="569875"/>
            <a:ext cx="60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AA84F"/>
                </a:solidFill>
              </a:rPr>
              <a:t>अहं </a:t>
            </a:r>
            <a:r>
              <a:rPr b="1" lang="en" sz="2100">
                <a:solidFill>
                  <a:srgbClr val="6AA84F"/>
                </a:solidFill>
              </a:rPr>
              <a:t>द्विचक्रीकया</a:t>
            </a:r>
            <a:r>
              <a:rPr lang="en" sz="2100">
                <a:solidFill>
                  <a:srgbClr val="6AA84F"/>
                </a:solidFill>
              </a:rPr>
              <a:t> </a:t>
            </a:r>
            <a:r>
              <a:rPr lang="en" sz="2100">
                <a:solidFill>
                  <a:srgbClr val="D5A6BD"/>
                </a:solidFill>
              </a:rPr>
              <a:t>(द्विचक्रीका)</a:t>
            </a:r>
            <a:r>
              <a:rPr lang="en" sz="2100">
                <a:solidFill>
                  <a:srgbClr val="6AA84F"/>
                </a:solidFill>
              </a:rPr>
              <a:t> विद्यालयं गच्छामि | </a:t>
            </a:r>
            <a:endParaRPr sz="7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A84F"/>
                </a:solidFill>
              </a:rPr>
              <a:t>(~నేను సైకిల్ ద్వారా విద్యాలయానికి వెళ్తున్నాను)</a:t>
            </a:r>
            <a:endParaRPr sz="700">
              <a:solidFill>
                <a:srgbClr val="6AA84F"/>
              </a:solidFill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1086800" y="1264150"/>
            <a:ext cx="60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AA84F"/>
                </a:solidFill>
              </a:rPr>
              <a:t>सीता </a:t>
            </a:r>
            <a:r>
              <a:rPr lang="en" sz="2100">
                <a:solidFill>
                  <a:srgbClr val="6AA84F"/>
                </a:solidFill>
              </a:rPr>
              <a:t> </a:t>
            </a:r>
            <a:r>
              <a:rPr b="1" lang="en" sz="2100">
                <a:solidFill>
                  <a:srgbClr val="6AA84F"/>
                </a:solidFill>
              </a:rPr>
              <a:t>कुञ्चिकया </a:t>
            </a:r>
            <a:r>
              <a:rPr lang="en" sz="2100">
                <a:solidFill>
                  <a:srgbClr val="D5A6BD"/>
                </a:solidFill>
              </a:rPr>
              <a:t>(</a:t>
            </a:r>
            <a:r>
              <a:rPr lang="en" sz="2100">
                <a:solidFill>
                  <a:srgbClr val="D5A6BD"/>
                </a:solidFill>
              </a:rPr>
              <a:t>कुञ्चिका</a:t>
            </a:r>
            <a:r>
              <a:rPr lang="en" sz="2100">
                <a:solidFill>
                  <a:srgbClr val="D5A6BD"/>
                </a:solidFill>
              </a:rPr>
              <a:t>)</a:t>
            </a:r>
            <a:r>
              <a:rPr lang="en" sz="2100">
                <a:solidFill>
                  <a:srgbClr val="6AA84F"/>
                </a:solidFill>
              </a:rPr>
              <a:t> </a:t>
            </a:r>
            <a:r>
              <a:rPr lang="en" sz="2100">
                <a:solidFill>
                  <a:srgbClr val="6AA84F"/>
                </a:solidFill>
              </a:rPr>
              <a:t>तालम् उद्घाटयति</a:t>
            </a:r>
            <a:r>
              <a:rPr lang="en" sz="2100">
                <a:solidFill>
                  <a:srgbClr val="6AA84F"/>
                </a:solidFill>
              </a:rPr>
              <a:t> |</a:t>
            </a:r>
            <a:endParaRPr sz="7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A84F"/>
                </a:solidFill>
              </a:rPr>
              <a:t>(~సీత తాళాన్ని తాళం చెవి ద్వారా తెరుస్తుంది)</a:t>
            </a:r>
            <a:endParaRPr sz="700">
              <a:solidFill>
                <a:srgbClr val="6AA84F"/>
              </a:solidFill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1086800" y="2739350"/>
            <a:ext cx="60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AA84F"/>
                </a:solidFill>
              </a:rPr>
              <a:t>राम:</a:t>
            </a:r>
            <a:r>
              <a:rPr lang="en" sz="2100">
                <a:solidFill>
                  <a:srgbClr val="6AA84F"/>
                </a:solidFill>
              </a:rPr>
              <a:t>  </a:t>
            </a:r>
            <a:r>
              <a:rPr b="1" lang="en" sz="2100">
                <a:solidFill>
                  <a:srgbClr val="6AA84F"/>
                </a:solidFill>
              </a:rPr>
              <a:t>स्यूतेन</a:t>
            </a:r>
            <a:r>
              <a:rPr lang="en" sz="2100">
                <a:solidFill>
                  <a:srgbClr val="6AA84F"/>
                </a:solidFill>
              </a:rPr>
              <a:t> </a:t>
            </a:r>
            <a:r>
              <a:rPr lang="en" sz="2100">
                <a:solidFill>
                  <a:srgbClr val="D5A6BD"/>
                </a:solidFill>
              </a:rPr>
              <a:t>(</a:t>
            </a:r>
            <a:r>
              <a:rPr lang="en" sz="2100">
                <a:solidFill>
                  <a:srgbClr val="D5A6BD"/>
                </a:solidFill>
              </a:rPr>
              <a:t>स्यूत:</a:t>
            </a:r>
            <a:r>
              <a:rPr lang="en" sz="2100">
                <a:solidFill>
                  <a:srgbClr val="D5A6BD"/>
                </a:solidFill>
              </a:rPr>
              <a:t>)</a:t>
            </a:r>
            <a:r>
              <a:rPr lang="en" sz="2100">
                <a:solidFill>
                  <a:srgbClr val="6AA84F"/>
                </a:solidFill>
              </a:rPr>
              <a:t> </a:t>
            </a:r>
            <a:r>
              <a:rPr lang="en" sz="2100">
                <a:solidFill>
                  <a:srgbClr val="6AA84F"/>
                </a:solidFill>
              </a:rPr>
              <a:t>वस्तूनि आनयति</a:t>
            </a:r>
            <a:r>
              <a:rPr lang="en" sz="2100">
                <a:solidFill>
                  <a:srgbClr val="6AA84F"/>
                </a:solidFill>
              </a:rPr>
              <a:t> |</a:t>
            </a:r>
            <a:endParaRPr sz="7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A84F"/>
                </a:solidFill>
              </a:rPr>
              <a:t>(~</a:t>
            </a:r>
            <a:r>
              <a:rPr lang="en" sz="700">
                <a:solidFill>
                  <a:srgbClr val="6AA84F"/>
                </a:solidFill>
              </a:rPr>
              <a:t>రాముడు సంచి ద్వారా వస్తువులను తీసుకవస్తున్నాడు)</a:t>
            </a:r>
            <a:endParaRPr sz="700">
              <a:solidFill>
                <a:srgbClr val="6AA84F"/>
              </a:solidFill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1149625" y="1958413"/>
            <a:ext cx="60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AA84F"/>
                </a:solidFill>
              </a:rPr>
              <a:t>अहं </a:t>
            </a:r>
            <a:r>
              <a:rPr b="1" lang="en" sz="2100">
                <a:solidFill>
                  <a:srgbClr val="6AA84F"/>
                </a:solidFill>
              </a:rPr>
              <a:t>दूरवाण्या </a:t>
            </a:r>
            <a:r>
              <a:rPr lang="en" sz="2100">
                <a:solidFill>
                  <a:srgbClr val="D5A6BD"/>
                </a:solidFill>
              </a:rPr>
              <a:t>(दूरवाणी)</a:t>
            </a:r>
            <a:r>
              <a:rPr lang="en" sz="2100">
                <a:solidFill>
                  <a:srgbClr val="6AA84F"/>
                </a:solidFill>
              </a:rPr>
              <a:t> सम्भाषणं करोमि |</a:t>
            </a:r>
            <a:endParaRPr sz="7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A84F"/>
                </a:solidFill>
              </a:rPr>
              <a:t>(~నేను ఫోన్ ద్వారా మాట్లాడుతున్నాను)</a:t>
            </a:r>
            <a:endParaRPr sz="700">
              <a:solidFill>
                <a:srgbClr val="6AA84F"/>
              </a:solidFill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1149625" y="3520275"/>
            <a:ext cx="60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AA84F"/>
                </a:solidFill>
              </a:rPr>
              <a:t>सिंह: </a:t>
            </a:r>
            <a:r>
              <a:rPr b="1" lang="en" sz="2100">
                <a:solidFill>
                  <a:srgbClr val="6AA84F"/>
                </a:solidFill>
              </a:rPr>
              <a:t>दन्तै:</a:t>
            </a:r>
            <a:r>
              <a:rPr lang="en" sz="2100">
                <a:solidFill>
                  <a:srgbClr val="6AA84F"/>
                </a:solidFill>
              </a:rPr>
              <a:t> </a:t>
            </a:r>
            <a:r>
              <a:rPr lang="en" sz="2100">
                <a:solidFill>
                  <a:srgbClr val="C27BA0"/>
                </a:solidFill>
              </a:rPr>
              <a:t>(दन्ता: - बहु)</a:t>
            </a:r>
            <a:r>
              <a:rPr lang="en" sz="2100">
                <a:solidFill>
                  <a:srgbClr val="6AA84F"/>
                </a:solidFill>
              </a:rPr>
              <a:t> मांसं खादति </a:t>
            </a:r>
            <a:r>
              <a:rPr lang="en" sz="2100">
                <a:solidFill>
                  <a:srgbClr val="6AA84F"/>
                </a:solidFill>
              </a:rPr>
              <a:t> | </a:t>
            </a:r>
            <a:endParaRPr sz="7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A84F"/>
                </a:solidFill>
              </a:rPr>
              <a:t>(~</a:t>
            </a:r>
            <a:r>
              <a:rPr lang="en" sz="700">
                <a:solidFill>
                  <a:srgbClr val="6AA84F"/>
                </a:solidFill>
              </a:rPr>
              <a:t>సింహం దంతాలతో మాంసాన్ని తింటున్నది)</a:t>
            </a:r>
            <a:endParaRPr sz="700">
              <a:solidFill>
                <a:srgbClr val="6AA84F"/>
              </a:solidFill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/>
        </p:nvSpPr>
        <p:spPr>
          <a:xfrm>
            <a:off x="85900" y="4544450"/>
            <a:ext cx="9058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🌟’</a:t>
            </a:r>
            <a:r>
              <a:rPr b="1" lang="en" sz="2100">
                <a:solidFill>
                  <a:srgbClr val="134F5C"/>
                </a:solidFill>
              </a:rPr>
              <a:t>सह’ शब्द: यत्र</a:t>
            </a:r>
            <a:r>
              <a:rPr b="1" lang="en" sz="2100">
                <a:solidFill>
                  <a:srgbClr val="134F5C"/>
                </a:solidFill>
              </a:rPr>
              <a:t> भवति त</a:t>
            </a:r>
            <a:r>
              <a:rPr b="1" lang="en" sz="2100">
                <a:solidFill>
                  <a:srgbClr val="134F5C"/>
                </a:solidFill>
              </a:rPr>
              <a:t>त्र</a:t>
            </a:r>
            <a:r>
              <a:rPr b="1" lang="en" sz="2100">
                <a:solidFill>
                  <a:srgbClr val="134F5C"/>
                </a:solidFill>
              </a:rPr>
              <a:t> तृत</a:t>
            </a:r>
            <a:r>
              <a:rPr b="1" lang="en" sz="2100">
                <a:solidFill>
                  <a:srgbClr val="134F5C"/>
                </a:solidFill>
              </a:rPr>
              <a:t>ी</a:t>
            </a:r>
            <a:r>
              <a:rPr b="1" lang="en" sz="2100">
                <a:solidFill>
                  <a:srgbClr val="134F5C"/>
                </a:solidFill>
              </a:rPr>
              <a:t>या विभक्ति: भवति |</a:t>
            </a:r>
            <a:endParaRPr b="1" sz="2100">
              <a:solidFill>
                <a:srgbClr val="38761D"/>
              </a:solidFill>
            </a:endParaRPr>
          </a:p>
        </p:txBody>
      </p:sp>
      <p:pic>
        <p:nvPicPr>
          <p:cNvPr id="161" name="Google Shape;161;p23" title="dreamina-2025-11-27-8335-cartoon of indian boy and a girl reading...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59450" cy="15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 title="ai-generated-8984881_128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3650" y="713076"/>
            <a:ext cx="1382700" cy="202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 title="dreamina-2025-11-27-6026-cartoon of indian mother and daughter ea...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5325" y="1920987"/>
            <a:ext cx="1301526" cy="130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0" y="2254225"/>
            <a:ext cx="284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8761D"/>
                </a:solidFill>
              </a:rPr>
              <a:t>राम: </a:t>
            </a:r>
            <a:r>
              <a:rPr b="1" lang="en" sz="2100">
                <a:solidFill>
                  <a:srgbClr val="38761D"/>
                </a:solidFill>
              </a:rPr>
              <a:t>सीतया सह</a:t>
            </a:r>
            <a:r>
              <a:rPr lang="en" sz="2100">
                <a:solidFill>
                  <a:srgbClr val="38761D"/>
                </a:solidFill>
              </a:rPr>
              <a:t> पठति</a:t>
            </a:r>
            <a:r>
              <a:rPr lang="en" sz="2100">
                <a:solidFill>
                  <a:srgbClr val="38761D"/>
                </a:solidFill>
              </a:rPr>
              <a:t> | </a:t>
            </a:r>
            <a:endParaRPr sz="7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</a:rPr>
              <a:t>(~</a:t>
            </a:r>
            <a:r>
              <a:rPr lang="en" sz="700">
                <a:solidFill>
                  <a:srgbClr val="38761D"/>
                </a:solidFill>
              </a:rPr>
              <a:t>రాముడు సీతతో పాటు చదువుతున్నాడు)</a:t>
            </a:r>
            <a:endParaRPr sz="700">
              <a:solidFill>
                <a:srgbClr val="38761D"/>
              </a:solidFill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0" y="1746325"/>
            <a:ext cx="284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90000"/>
                </a:solidFill>
              </a:rPr>
              <a:t>राम: </a:t>
            </a:r>
            <a:r>
              <a:rPr b="1" lang="en" sz="2100">
                <a:solidFill>
                  <a:srgbClr val="990000"/>
                </a:solidFill>
              </a:rPr>
              <a:t>कया</a:t>
            </a:r>
            <a:r>
              <a:rPr b="1" lang="en" sz="2100">
                <a:solidFill>
                  <a:srgbClr val="990000"/>
                </a:solidFill>
              </a:rPr>
              <a:t> सह</a:t>
            </a:r>
            <a:r>
              <a:rPr lang="en" sz="2100">
                <a:solidFill>
                  <a:srgbClr val="990000"/>
                </a:solidFill>
              </a:rPr>
              <a:t> पठति ?</a:t>
            </a:r>
            <a:endParaRPr sz="7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00"/>
                </a:solidFill>
              </a:rPr>
              <a:t>(~</a:t>
            </a:r>
            <a:r>
              <a:rPr lang="en" sz="700">
                <a:solidFill>
                  <a:srgbClr val="990000"/>
                </a:solidFill>
              </a:rPr>
              <a:t>రాముడు ఎవ్వరితో పాటు చదువుతున్నాడు?)</a:t>
            </a:r>
            <a:endParaRPr sz="700">
              <a:solidFill>
                <a:srgbClr val="990000"/>
              </a:solidFill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6294700" y="3270025"/>
            <a:ext cx="284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90000"/>
                </a:solidFill>
              </a:rPr>
              <a:t>माता</a:t>
            </a:r>
            <a:r>
              <a:rPr lang="en" sz="2100">
                <a:solidFill>
                  <a:srgbClr val="990000"/>
                </a:solidFill>
              </a:rPr>
              <a:t> </a:t>
            </a:r>
            <a:r>
              <a:rPr b="1" lang="en" sz="2100">
                <a:solidFill>
                  <a:srgbClr val="990000"/>
                </a:solidFill>
              </a:rPr>
              <a:t>कया सह</a:t>
            </a:r>
            <a:r>
              <a:rPr lang="en" sz="2100">
                <a:solidFill>
                  <a:srgbClr val="990000"/>
                </a:solidFill>
              </a:rPr>
              <a:t> </a:t>
            </a:r>
            <a:r>
              <a:rPr lang="en" sz="2100">
                <a:solidFill>
                  <a:srgbClr val="990000"/>
                </a:solidFill>
              </a:rPr>
              <a:t>खादति</a:t>
            </a:r>
            <a:r>
              <a:rPr lang="en" sz="2100">
                <a:solidFill>
                  <a:srgbClr val="990000"/>
                </a:solidFill>
              </a:rPr>
              <a:t> ?</a:t>
            </a:r>
            <a:endParaRPr sz="2100">
              <a:solidFill>
                <a:srgbClr val="990000"/>
              </a:solidFill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3017950" y="2779625"/>
            <a:ext cx="284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90000"/>
                </a:solidFill>
              </a:rPr>
              <a:t>जनक: केन</a:t>
            </a:r>
            <a:r>
              <a:rPr b="1" lang="en" sz="2100">
                <a:solidFill>
                  <a:srgbClr val="990000"/>
                </a:solidFill>
              </a:rPr>
              <a:t> सह</a:t>
            </a:r>
            <a:r>
              <a:rPr lang="en" sz="2100">
                <a:solidFill>
                  <a:srgbClr val="990000"/>
                </a:solidFill>
              </a:rPr>
              <a:t> </a:t>
            </a:r>
            <a:r>
              <a:rPr lang="en" sz="2100">
                <a:solidFill>
                  <a:srgbClr val="990000"/>
                </a:solidFill>
              </a:rPr>
              <a:t>गच्छति</a:t>
            </a:r>
            <a:r>
              <a:rPr lang="en" sz="2100">
                <a:solidFill>
                  <a:srgbClr val="990000"/>
                </a:solidFill>
              </a:rPr>
              <a:t> ?</a:t>
            </a:r>
            <a:endParaRPr sz="2100">
              <a:solidFill>
                <a:srgbClr val="990000"/>
              </a:solidFill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3017950" y="3333700"/>
            <a:ext cx="284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8761D"/>
                </a:solidFill>
              </a:rPr>
              <a:t>जनक: </a:t>
            </a:r>
            <a:r>
              <a:rPr b="1" lang="en" sz="2100">
                <a:solidFill>
                  <a:srgbClr val="38761D"/>
                </a:solidFill>
              </a:rPr>
              <a:t>पुत्रेन सह</a:t>
            </a:r>
            <a:r>
              <a:rPr lang="en" sz="2100">
                <a:solidFill>
                  <a:srgbClr val="38761D"/>
                </a:solidFill>
              </a:rPr>
              <a:t> गच्छति</a:t>
            </a:r>
            <a:r>
              <a:rPr lang="en" sz="2100">
                <a:solidFill>
                  <a:srgbClr val="38761D"/>
                </a:solidFill>
              </a:rPr>
              <a:t> |</a:t>
            </a:r>
            <a:endParaRPr sz="2100">
              <a:solidFill>
                <a:srgbClr val="38761D"/>
              </a:solidFill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6294700" y="3732300"/>
            <a:ext cx="284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8761D"/>
                </a:solidFill>
              </a:rPr>
              <a:t>माता</a:t>
            </a:r>
            <a:r>
              <a:rPr lang="en" sz="2100">
                <a:solidFill>
                  <a:srgbClr val="38761D"/>
                </a:solidFill>
              </a:rPr>
              <a:t> </a:t>
            </a:r>
            <a:r>
              <a:rPr b="1" lang="en" sz="2100">
                <a:solidFill>
                  <a:srgbClr val="38761D"/>
                </a:solidFill>
              </a:rPr>
              <a:t>पुत्र्या</a:t>
            </a:r>
            <a:r>
              <a:rPr b="1" lang="en" sz="2100">
                <a:solidFill>
                  <a:srgbClr val="38761D"/>
                </a:solidFill>
              </a:rPr>
              <a:t> सह</a:t>
            </a:r>
            <a:r>
              <a:rPr lang="en" sz="2100">
                <a:solidFill>
                  <a:srgbClr val="38761D"/>
                </a:solidFill>
              </a:rPr>
              <a:t> </a:t>
            </a:r>
            <a:r>
              <a:rPr lang="en" sz="2100">
                <a:solidFill>
                  <a:srgbClr val="38761D"/>
                </a:solidFill>
              </a:rPr>
              <a:t>खादति</a:t>
            </a:r>
            <a:r>
              <a:rPr lang="en" sz="2100">
                <a:solidFill>
                  <a:srgbClr val="38761D"/>
                </a:solidFill>
              </a:rPr>
              <a:t> |</a:t>
            </a:r>
            <a:endParaRPr sz="2100">
              <a:solidFill>
                <a:srgbClr val="38761D"/>
              </a:solidFill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6735325" y="4240200"/>
            <a:ext cx="142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41B47"/>
                </a:solidFill>
              </a:rPr>
              <a:t>पुत्री</a:t>
            </a:r>
            <a:r>
              <a:rPr b="1" lang="en" sz="1500">
                <a:solidFill>
                  <a:srgbClr val="741B47"/>
                </a:solidFill>
              </a:rPr>
              <a:t> - </a:t>
            </a:r>
            <a:r>
              <a:rPr b="1" lang="en" sz="1500">
                <a:solidFill>
                  <a:srgbClr val="741B47"/>
                </a:solidFill>
              </a:rPr>
              <a:t>पुत्र्या</a:t>
            </a:r>
            <a:endParaRPr b="1" sz="1500">
              <a:solidFill>
                <a:srgbClr val="741B47"/>
              </a:solidFill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3147300" y="3887775"/>
            <a:ext cx="142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41B47"/>
                </a:solidFill>
              </a:rPr>
              <a:t>पुत्र:</a:t>
            </a:r>
            <a:r>
              <a:rPr b="1" lang="en" sz="1500">
                <a:solidFill>
                  <a:srgbClr val="741B47"/>
                </a:solidFill>
              </a:rPr>
              <a:t> - </a:t>
            </a:r>
            <a:r>
              <a:rPr b="1" lang="en" sz="1500">
                <a:solidFill>
                  <a:srgbClr val="741B47"/>
                </a:solidFill>
              </a:rPr>
              <a:t>पुत्रेन</a:t>
            </a:r>
            <a:endParaRPr b="1" sz="1500">
              <a:solidFill>
                <a:srgbClr val="741B47"/>
              </a:solidFill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67375" y="2762125"/>
            <a:ext cx="142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41B47"/>
                </a:solidFill>
              </a:rPr>
              <a:t>सीता</a:t>
            </a:r>
            <a:r>
              <a:rPr b="1" lang="en" sz="1500">
                <a:solidFill>
                  <a:srgbClr val="741B47"/>
                </a:solidFill>
              </a:rPr>
              <a:t> - </a:t>
            </a:r>
            <a:r>
              <a:rPr b="1" lang="en" sz="1500">
                <a:solidFill>
                  <a:srgbClr val="741B47"/>
                </a:solidFill>
              </a:rPr>
              <a:t>सीतया</a:t>
            </a:r>
            <a:endParaRPr b="1" sz="1500">
              <a:solidFill>
                <a:srgbClr val="741B47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/>
        </p:nvSpPr>
        <p:spPr>
          <a:xfrm>
            <a:off x="85900" y="4544450"/>
            <a:ext cx="9058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🌟</a:t>
            </a:r>
            <a:r>
              <a:rPr b="1" lang="en" sz="2100">
                <a:solidFill>
                  <a:srgbClr val="134F5C"/>
                </a:solidFill>
              </a:rPr>
              <a:t>‘विना’ इत्यस्य शब्दस्य योगे तृतीया विभक्ति: भवति |</a:t>
            </a:r>
            <a:endParaRPr b="1" sz="2100">
              <a:solidFill>
                <a:srgbClr val="38761D"/>
              </a:solidFill>
            </a:endParaRPr>
          </a:p>
        </p:txBody>
      </p:sp>
      <p:pic>
        <p:nvPicPr>
          <p:cNvPr id="178" name="Google Shape;178;p24" title="ai-generated-8608552_128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99626" cy="159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0" y="1599625"/>
            <a:ext cx="367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लोकयानेन विना</a:t>
            </a:r>
            <a:r>
              <a:rPr lang="en" sz="1700">
                <a:solidFill>
                  <a:srgbClr val="38761D"/>
                </a:solidFill>
              </a:rPr>
              <a:t> जना: सञ्चारं न कुर्वन्ति</a:t>
            </a:r>
            <a:r>
              <a:rPr lang="en" sz="1700">
                <a:solidFill>
                  <a:srgbClr val="38761D"/>
                </a:solidFill>
              </a:rPr>
              <a:t> |</a:t>
            </a:r>
            <a:endParaRPr sz="7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</a:rPr>
              <a:t>(~</a:t>
            </a:r>
            <a:r>
              <a:rPr lang="en" sz="700">
                <a:solidFill>
                  <a:srgbClr val="38761D"/>
                </a:solidFill>
              </a:rPr>
              <a:t>బస్సు లేకుండా ప్రజలు ప్రయాణించరు)</a:t>
            </a:r>
            <a:endParaRPr sz="700">
              <a:solidFill>
                <a:srgbClr val="38761D"/>
              </a:solidFill>
            </a:endParaRPr>
          </a:p>
        </p:txBody>
      </p:sp>
      <p:pic>
        <p:nvPicPr>
          <p:cNvPr id="180" name="Google Shape;180;p24" title="ai-generated-8702284_128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3625" y="2320825"/>
            <a:ext cx="2400374" cy="15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6404800" y="4009250"/>
            <a:ext cx="273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जलेन विना</a:t>
            </a:r>
            <a:r>
              <a:rPr lang="en" sz="1700">
                <a:solidFill>
                  <a:srgbClr val="38761D"/>
                </a:solidFill>
              </a:rPr>
              <a:t> मीना: न भवन्ति</a:t>
            </a:r>
            <a:r>
              <a:rPr lang="en" sz="1700">
                <a:solidFill>
                  <a:srgbClr val="38761D"/>
                </a:solidFill>
              </a:rPr>
              <a:t> |</a:t>
            </a:r>
            <a:endParaRPr sz="1700">
              <a:solidFill>
                <a:srgbClr val="38761D"/>
              </a:solidFill>
            </a:endParaRPr>
          </a:p>
        </p:txBody>
      </p:sp>
      <p:pic>
        <p:nvPicPr>
          <p:cNvPr id="182" name="Google Shape;182;p24" title="dreamina-2025-11-27-6574- indian saint in meditation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200" y="1216000"/>
            <a:ext cx="1653599" cy="165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3245350" y="2897425"/>
            <a:ext cx="273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आहारेन</a:t>
            </a:r>
            <a:r>
              <a:rPr b="1" lang="en" sz="1700">
                <a:solidFill>
                  <a:srgbClr val="38761D"/>
                </a:solidFill>
              </a:rPr>
              <a:t> विना</a:t>
            </a:r>
            <a:r>
              <a:rPr lang="en" sz="1700">
                <a:solidFill>
                  <a:srgbClr val="38761D"/>
                </a:solidFill>
              </a:rPr>
              <a:t> </a:t>
            </a:r>
            <a:r>
              <a:rPr lang="en" sz="1700">
                <a:solidFill>
                  <a:srgbClr val="38761D"/>
                </a:solidFill>
              </a:rPr>
              <a:t>मुनि: जीवति</a:t>
            </a:r>
            <a:r>
              <a:rPr lang="en" sz="1700">
                <a:solidFill>
                  <a:srgbClr val="38761D"/>
                </a:solidFill>
              </a:rPr>
              <a:t> |</a:t>
            </a:r>
            <a:endParaRPr sz="1700">
              <a:solidFill>
                <a:srgbClr val="38761D"/>
              </a:solidFill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87481" y="2048525"/>
            <a:ext cx="207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41B47"/>
                </a:solidFill>
              </a:rPr>
              <a:t>लोकयानम् </a:t>
            </a:r>
            <a:r>
              <a:rPr b="1" lang="en" sz="1500">
                <a:solidFill>
                  <a:srgbClr val="741B47"/>
                </a:solidFill>
              </a:rPr>
              <a:t> - </a:t>
            </a:r>
            <a:r>
              <a:rPr b="1" lang="en" sz="1500">
                <a:solidFill>
                  <a:srgbClr val="741B47"/>
                </a:solidFill>
              </a:rPr>
              <a:t>लोकयानेन</a:t>
            </a:r>
            <a:endParaRPr b="1" sz="1500">
              <a:solidFill>
                <a:srgbClr val="741B47"/>
              </a:solidFill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3331025" y="3290025"/>
            <a:ext cx="165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41B47"/>
                </a:solidFill>
              </a:rPr>
              <a:t>आहारम्</a:t>
            </a:r>
            <a:r>
              <a:rPr b="1" lang="en" sz="1500">
                <a:solidFill>
                  <a:srgbClr val="741B47"/>
                </a:solidFill>
              </a:rPr>
              <a:t> - </a:t>
            </a:r>
            <a:r>
              <a:rPr b="1" lang="en" sz="1500">
                <a:solidFill>
                  <a:srgbClr val="741B47"/>
                </a:solidFill>
              </a:rPr>
              <a:t>आहारेन</a:t>
            </a:r>
            <a:endParaRPr b="1" sz="1500">
              <a:solidFill>
                <a:srgbClr val="741B47"/>
              </a:solidFill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6531800" y="4455650"/>
            <a:ext cx="142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41B47"/>
                </a:solidFill>
              </a:rPr>
              <a:t>जलम्</a:t>
            </a:r>
            <a:r>
              <a:rPr b="1" lang="en" sz="1500">
                <a:solidFill>
                  <a:srgbClr val="741B47"/>
                </a:solidFill>
              </a:rPr>
              <a:t> - </a:t>
            </a:r>
            <a:r>
              <a:rPr b="1" lang="en" sz="1500">
                <a:solidFill>
                  <a:srgbClr val="741B47"/>
                </a:solidFill>
              </a:rPr>
              <a:t>जलेन</a:t>
            </a:r>
            <a:endParaRPr b="1" sz="1500">
              <a:solidFill>
                <a:srgbClr val="741B47"/>
              </a:solidFill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0" y="3053400"/>
            <a:ext cx="170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A64D79"/>
                </a:solidFill>
              </a:rPr>
              <a:t>आहारेन विना</a:t>
            </a:r>
            <a:r>
              <a:rPr lang="en" sz="1100">
                <a:solidFill>
                  <a:srgbClr val="A64D79"/>
                </a:solidFill>
              </a:rPr>
              <a:t> मुनि: जीवति |</a:t>
            </a:r>
            <a:endParaRPr sz="1100">
              <a:solidFill>
                <a:srgbClr val="A64D79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0" y="2699400"/>
            <a:ext cx="170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A64D79"/>
                </a:solidFill>
              </a:rPr>
              <a:t>आहार</a:t>
            </a:r>
            <a:r>
              <a:rPr b="1" lang="en" sz="1100">
                <a:solidFill>
                  <a:srgbClr val="A64D79"/>
                </a:solidFill>
              </a:rPr>
              <a:t>ं</a:t>
            </a:r>
            <a:r>
              <a:rPr b="1" lang="en" sz="1100">
                <a:solidFill>
                  <a:srgbClr val="A64D79"/>
                </a:solidFill>
              </a:rPr>
              <a:t> विना</a:t>
            </a:r>
            <a:r>
              <a:rPr lang="en" sz="1100">
                <a:solidFill>
                  <a:srgbClr val="A64D79"/>
                </a:solidFill>
              </a:rPr>
              <a:t> मुनि: जीवति |</a:t>
            </a:r>
            <a:endParaRPr sz="1100">
              <a:solidFill>
                <a:srgbClr val="A64D79"/>
              </a:solidFill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0" y="3463400"/>
            <a:ext cx="18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A64D79"/>
                </a:solidFill>
              </a:rPr>
              <a:t>आहार</a:t>
            </a:r>
            <a:r>
              <a:rPr b="1" lang="en" sz="1100">
                <a:solidFill>
                  <a:srgbClr val="A64D79"/>
                </a:solidFill>
              </a:rPr>
              <a:t>ात्</a:t>
            </a:r>
            <a:r>
              <a:rPr b="1" lang="en" sz="1100">
                <a:solidFill>
                  <a:srgbClr val="A64D79"/>
                </a:solidFill>
              </a:rPr>
              <a:t> विना</a:t>
            </a:r>
            <a:r>
              <a:rPr lang="en" sz="1100">
                <a:solidFill>
                  <a:srgbClr val="A64D79"/>
                </a:solidFill>
              </a:rPr>
              <a:t> मुनि: जीवति |</a:t>
            </a:r>
            <a:endParaRPr sz="1100">
              <a:solidFill>
                <a:srgbClr val="A64D7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 title="ai-generated-8341965_128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116602" cy="2116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 title="ai-generated-8495834_128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625" y="696100"/>
            <a:ext cx="2116598" cy="2116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0" y="2125350"/>
            <a:ext cx="318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शिरोवेदनया</a:t>
            </a:r>
            <a:r>
              <a:rPr lang="en" sz="1700">
                <a:solidFill>
                  <a:srgbClr val="38761D"/>
                </a:solidFill>
              </a:rPr>
              <a:t> </a:t>
            </a:r>
            <a:r>
              <a:rPr lang="en" sz="1700">
                <a:solidFill>
                  <a:srgbClr val="38761D"/>
                </a:solidFill>
              </a:rPr>
              <a:t>कार्यालयं न गच्छामि |</a:t>
            </a:r>
            <a:endParaRPr sz="7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8761D"/>
                </a:solidFill>
              </a:rPr>
              <a:t>(~తలనొప్పి వల్ల నేను కార్యాలయానికి వెళ్లడం లేదు)</a:t>
            </a:r>
            <a:endParaRPr sz="700">
              <a:solidFill>
                <a:srgbClr val="38761D"/>
              </a:solidFill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85900" y="4544450"/>
            <a:ext cx="9058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🌟</a:t>
            </a:r>
            <a:r>
              <a:rPr b="1" lang="en" sz="2100">
                <a:solidFill>
                  <a:srgbClr val="134F5C"/>
                </a:solidFill>
              </a:rPr>
              <a:t>यः शब्दः कारणवाचकः भवति, तस्य तृतीया विभक्तिः भवति।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3179850" y="2865075"/>
            <a:ext cx="225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अनारोग्येन</a:t>
            </a:r>
            <a:r>
              <a:rPr lang="en" sz="1700">
                <a:solidFill>
                  <a:srgbClr val="38761D"/>
                </a:solidFill>
              </a:rPr>
              <a:t> </a:t>
            </a:r>
            <a:r>
              <a:rPr lang="en" sz="1700">
                <a:solidFill>
                  <a:srgbClr val="38761D"/>
                </a:solidFill>
              </a:rPr>
              <a:t>कृश:</a:t>
            </a:r>
            <a:r>
              <a:rPr lang="en" sz="1700">
                <a:solidFill>
                  <a:srgbClr val="38761D"/>
                </a:solidFill>
              </a:rPr>
              <a:t> </a:t>
            </a:r>
            <a:r>
              <a:rPr lang="en" sz="1700">
                <a:solidFill>
                  <a:srgbClr val="38761D"/>
                </a:solidFill>
              </a:rPr>
              <a:t>भवति</a:t>
            </a:r>
            <a:r>
              <a:rPr lang="en" sz="1700">
                <a:solidFill>
                  <a:srgbClr val="38761D"/>
                </a:solidFill>
              </a:rPr>
              <a:t> |</a:t>
            </a:r>
            <a:endParaRPr sz="1700">
              <a:solidFill>
                <a:srgbClr val="38761D"/>
              </a:solidFill>
            </a:endParaRPr>
          </a:p>
        </p:txBody>
      </p:sp>
      <p:pic>
        <p:nvPicPr>
          <p:cNvPr id="199" name="Google Shape;199;p25" title="dreamina-2025-11-27-6206-woman winning gold medal, possibly brown...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9250" y="1712225"/>
            <a:ext cx="2116600" cy="21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/>
        </p:nvSpPr>
        <p:spPr>
          <a:xfrm>
            <a:off x="5931250" y="3828825"/>
            <a:ext cx="321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परिश्रमेन</a:t>
            </a:r>
            <a:r>
              <a:rPr lang="en" sz="1700">
                <a:solidFill>
                  <a:srgbClr val="38761D"/>
                </a:solidFill>
              </a:rPr>
              <a:t> </a:t>
            </a:r>
            <a:r>
              <a:rPr lang="en" sz="1700">
                <a:solidFill>
                  <a:srgbClr val="38761D"/>
                </a:solidFill>
              </a:rPr>
              <a:t>सा स्वर्णपथकं प्राप्तवती |</a:t>
            </a:r>
            <a:endParaRPr sz="1700">
              <a:solidFill>
                <a:srgbClr val="38761D"/>
              </a:solidFill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3310075" y="33114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41B47"/>
                </a:solidFill>
              </a:rPr>
              <a:t>अनारोग्य</a:t>
            </a:r>
            <a:r>
              <a:rPr b="1" lang="en" sz="1500">
                <a:solidFill>
                  <a:srgbClr val="741B47"/>
                </a:solidFill>
              </a:rPr>
              <a:t>म् - </a:t>
            </a:r>
            <a:r>
              <a:rPr b="1" lang="en" sz="1500">
                <a:solidFill>
                  <a:srgbClr val="741B47"/>
                </a:solidFill>
              </a:rPr>
              <a:t>अनारोग्येन</a:t>
            </a:r>
            <a:endParaRPr b="1" sz="1500">
              <a:solidFill>
                <a:srgbClr val="741B47"/>
              </a:solidFill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46250" y="2562775"/>
            <a:ext cx="21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41B47"/>
                </a:solidFill>
              </a:rPr>
              <a:t>शिरोवेदना</a:t>
            </a:r>
            <a:r>
              <a:rPr b="1" lang="en" sz="1500">
                <a:solidFill>
                  <a:srgbClr val="741B47"/>
                </a:solidFill>
              </a:rPr>
              <a:t> - </a:t>
            </a:r>
            <a:r>
              <a:rPr b="1" lang="en" sz="1500">
                <a:solidFill>
                  <a:srgbClr val="741B47"/>
                </a:solidFill>
              </a:rPr>
              <a:t>शिरोवेदनया</a:t>
            </a:r>
            <a:endParaRPr b="1" sz="1500">
              <a:solidFill>
                <a:srgbClr val="741B47"/>
              </a:solidFill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6437550" y="4197175"/>
            <a:ext cx="178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41B47"/>
                </a:solidFill>
              </a:rPr>
              <a:t>परिश्रम</a:t>
            </a:r>
            <a:r>
              <a:rPr b="1" lang="en" sz="1500">
                <a:solidFill>
                  <a:srgbClr val="741B47"/>
                </a:solidFill>
              </a:rPr>
              <a:t>म् - </a:t>
            </a:r>
            <a:r>
              <a:rPr b="1" lang="en" sz="1500">
                <a:solidFill>
                  <a:srgbClr val="741B47"/>
                </a:solidFill>
              </a:rPr>
              <a:t>परिश्रमे</a:t>
            </a:r>
            <a:r>
              <a:rPr b="1" lang="en" sz="1500">
                <a:solidFill>
                  <a:srgbClr val="741B47"/>
                </a:solidFill>
              </a:rPr>
              <a:t>न</a:t>
            </a:r>
            <a:endParaRPr b="1" sz="1500">
              <a:solidFill>
                <a:srgbClr val="741B47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/>
        </p:nvSpPr>
        <p:spPr>
          <a:xfrm>
            <a:off x="85900" y="4544450"/>
            <a:ext cx="9058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🌟</a:t>
            </a:r>
            <a:r>
              <a:rPr b="1" lang="en" sz="2100">
                <a:solidFill>
                  <a:srgbClr val="134F5C"/>
                </a:solidFill>
              </a:rPr>
              <a:t>भावसूचकानां शब्दानां अपि </a:t>
            </a:r>
            <a:r>
              <a:rPr b="1" lang="en" sz="2100">
                <a:solidFill>
                  <a:srgbClr val="134F5C"/>
                </a:solidFill>
              </a:rPr>
              <a:t> तृतीया विभक्तिः भवति।</a:t>
            </a:r>
            <a:endParaRPr b="1" sz="2100">
              <a:solidFill>
                <a:srgbClr val="38761D"/>
              </a:solidFill>
            </a:endParaRPr>
          </a:p>
        </p:txBody>
      </p:sp>
      <p:pic>
        <p:nvPicPr>
          <p:cNvPr id="209" name="Google Shape;209;p26" title="dreamina-2025-11-09-3159-cartoon of kids playing around the schoo...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00" y="0"/>
            <a:ext cx="1720075" cy="17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 title="dreamina-2025-11-29-8912-cartoon of a woman walking sadly to home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0562" y="1720079"/>
            <a:ext cx="1942725" cy="19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/>
          <p:nvPr/>
        </p:nvSpPr>
        <p:spPr>
          <a:xfrm>
            <a:off x="0" y="1720075"/>
            <a:ext cx="268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बालका: सन्तोषेन क्रीडन्ति |</a:t>
            </a:r>
            <a:endParaRPr b="1" sz="7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8761D"/>
                </a:solidFill>
              </a:rPr>
              <a:t>(~బాలురు సంతోషంగా ఆడుకుంటున్నారు)</a:t>
            </a:r>
            <a:endParaRPr b="1" sz="700">
              <a:solidFill>
                <a:srgbClr val="38761D"/>
              </a:solidFill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6779775" y="3804100"/>
            <a:ext cx="2364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सा निराशतया गच्छति |</a:t>
            </a:r>
            <a:endParaRPr sz="1700">
              <a:solidFill>
                <a:srgbClr val="38761D"/>
              </a:solidFill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2518600" y="2852150"/>
            <a:ext cx="360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भवान् यत् करोति तत् आनन्देन करोतु</a:t>
            </a:r>
            <a:r>
              <a:rPr b="1" lang="en" sz="1700">
                <a:solidFill>
                  <a:srgbClr val="38761D"/>
                </a:solidFill>
              </a:rPr>
              <a:t> |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6990513" y="4250500"/>
            <a:ext cx="194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41B47"/>
                </a:solidFill>
              </a:rPr>
              <a:t>निराशता</a:t>
            </a:r>
            <a:r>
              <a:rPr b="1" lang="en" sz="1500">
                <a:solidFill>
                  <a:srgbClr val="741B47"/>
                </a:solidFill>
              </a:rPr>
              <a:t> - </a:t>
            </a:r>
            <a:r>
              <a:rPr b="1" lang="en" sz="1500">
                <a:solidFill>
                  <a:srgbClr val="741B47"/>
                </a:solidFill>
              </a:rPr>
              <a:t>निराशतया</a:t>
            </a:r>
            <a:endParaRPr b="1" sz="1500">
              <a:solidFill>
                <a:srgbClr val="741B47"/>
              </a:solidFill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3476950" y="3298550"/>
            <a:ext cx="172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41B47"/>
                </a:solidFill>
              </a:rPr>
              <a:t>आनन्दम्</a:t>
            </a:r>
            <a:r>
              <a:rPr b="1" lang="en" sz="1500">
                <a:solidFill>
                  <a:srgbClr val="741B47"/>
                </a:solidFill>
              </a:rPr>
              <a:t> - </a:t>
            </a:r>
            <a:r>
              <a:rPr b="1" lang="en" sz="1500">
                <a:solidFill>
                  <a:srgbClr val="741B47"/>
                </a:solidFill>
              </a:rPr>
              <a:t>आनन्दे</a:t>
            </a:r>
            <a:r>
              <a:rPr b="1" lang="en" sz="1500">
                <a:solidFill>
                  <a:srgbClr val="741B47"/>
                </a:solidFill>
              </a:rPr>
              <a:t>न</a:t>
            </a:r>
            <a:endParaRPr b="1" sz="1500">
              <a:solidFill>
                <a:srgbClr val="741B47"/>
              </a:solidFill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85900" y="2274175"/>
            <a:ext cx="194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41B47"/>
                </a:solidFill>
              </a:rPr>
              <a:t>सन्तोषम्</a:t>
            </a:r>
            <a:r>
              <a:rPr b="1" lang="en" sz="1500">
                <a:solidFill>
                  <a:srgbClr val="741B47"/>
                </a:solidFill>
              </a:rPr>
              <a:t> - </a:t>
            </a:r>
            <a:r>
              <a:rPr b="1" lang="en" sz="1500">
                <a:solidFill>
                  <a:srgbClr val="741B47"/>
                </a:solidFill>
              </a:rPr>
              <a:t>सन्तोषेन</a:t>
            </a:r>
            <a:endParaRPr b="1" sz="1500">
              <a:solidFill>
                <a:srgbClr val="741B47"/>
              </a:solidFill>
            </a:endParaRPr>
          </a:p>
        </p:txBody>
      </p:sp>
      <p:pic>
        <p:nvPicPr>
          <p:cNvPr id="217" name="Google Shape;217;p26" title="bread-1569544_128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7401" y="1125075"/>
            <a:ext cx="2058826" cy="157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/>
        </p:nvSpPr>
        <p:spPr>
          <a:xfrm>
            <a:off x="85900" y="4544450"/>
            <a:ext cx="9058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🌟</a:t>
            </a:r>
            <a:r>
              <a:rPr b="1" lang="en" sz="2100">
                <a:solidFill>
                  <a:srgbClr val="134F5C"/>
                </a:solidFill>
              </a:rPr>
              <a:t>निशेधार्थक: “अलं” शब्द: यत्र प्रयुज्यते तत्र</a:t>
            </a:r>
            <a:r>
              <a:rPr b="1" lang="en" sz="2100">
                <a:solidFill>
                  <a:srgbClr val="134F5C"/>
                </a:solidFill>
              </a:rPr>
              <a:t> तृतीया विभक्तिः भवति।</a:t>
            </a:r>
            <a:endParaRPr b="1" sz="2100">
              <a:solidFill>
                <a:srgbClr val="38761D"/>
              </a:solidFill>
            </a:endParaRPr>
          </a:p>
        </p:txBody>
      </p:sp>
      <p:pic>
        <p:nvPicPr>
          <p:cNvPr id="223" name="Google Shape;223;p27" title="dreamina-2025-11-29-4454-Generate the same above cartoon picture ...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3750"/>
            <a:ext cx="1661975" cy="16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/>
          <p:nvPr/>
        </p:nvSpPr>
        <p:spPr>
          <a:xfrm>
            <a:off x="672525" y="486075"/>
            <a:ext cx="2966700" cy="670500"/>
          </a:xfrm>
          <a:prstGeom prst="wedgeEllipseCallout">
            <a:avLst>
              <a:gd fmla="val -33404" name="adj1"/>
              <a:gd fmla="val 95298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 txBox="1"/>
          <p:nvPr/>
        </p:nvSpPr>
        <p:spPr>
          <a:xfrm>
            <a:off x="672525" y="598125"/>
            <a:ext cx="296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अलं कोलाहलेन | तूष्णीं तिष्ठन्तु |</a:t>
            </a:r>
            <a:endParaRPr b="1" sz="7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6AA84F"/>
                </a:solidFill>
              </a:rPr>
              <a:t>(~కోలాహలం ఆపండి. నిశబ్దంగా కూర్చోండి) </a:t>
            </a:r>
            <a:endParaRPr b="1" sz="700">
              <a:solidFill>
                <a:srgbClr val="6AA84F"/>
              </a:solidFill>
            </a:endParaRPr>
          </a:p>
        </p:txBody>
      </p:sp>
      <p:pic>
        <p:nvPicPr>
          <p:cNvPr id="226" name="Google Shape;226;p27" title="dreamina-2025-11-29-2423-generate a cartoon of two brown woman ha...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950" y="1283750"/>
            <a:ext cx="1553401" cy="155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 title="dreamina-2025-11-29-6347-generate a cartoon of two brown woman on...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0525" y="2945725"/>
            <a:ext cx="1553401" cy="155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/>
          <p:nvPr/>
        </p:nvSpPr>
        <p:spPr>
          <a:xfrm>
            <a:off x="2155325" y="1947113"/>
            <a:ext cx="2966700" cy="670500"/>
          </a:xfrm>
          <a:prstGeom prst="wedgeEllipseCallout">
            <a:avLst>
              <a:gd fmla="val 13719" name="adj1"/>
              <a:gd fmla="val 141499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7"/>
          <p:cNvSpPr txBox="1"/>
          <p:nvPr/>
        </p:nvSpPr>
        <p:spPr>
          <a:xfrm>
            <a:off x="2923925" y="2059175"/>
            <a:ext cx="166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अलं </a:t>
            </a:r>
            <a:r>
              <a:rPr b="1" lang="en" sz="1700">
                <a:solidFill>
                  <a:srgbClr val="38761D"/>
                </a:solidFill>
              </a:rPr>
              <a:t>क्रोधेन</a:t>
            </a:r>
            <a:r>
              <a:rPr b="1" lang="en" sz="1700">
                <a:solidFill>
                  <a:srgbClr val="38761D"/>
                </a:solidFill>
              </a:rPr>
              <a:t> |</a:t>
            </a:r>
            <a:endParaRPr b="1" sz="7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6AA84F"/>
                </a:solidFill>
              </a:rPr>
              <a:t>(~కోపం చాలించు/ఇక కోపం వద్దు)</a:t>
            </a:r>
            <a:endParaRPr b="1" sz="700">
              <a:solidFill>
                <a:srgbClr val="6AA84F"/>
              </a:solidFill>
            </a:endParaRPr>
          </a:p>
        </p:txBody>
      </p:sp>
      <p:sp>
        <p:nvSpPr>
          <p:cNvPr id="230" name="Google Shape;230;p27"/>
          <p:cNvSpPr/>
          <p:nvPr/>
        </p:nvSpPr>
        <p:spPr>
          <a:xfrm>
            <a:off x="4265650" y="282325"/>
            <a:ext cx="4564800" cy="670500"/>
          </a:xfrm>
          <a:prstGeom prst="wedgeEllipseCallout">
            <a:avLst>
              <a:gd fmla="val 40554" name="adj1"/>
              <a:gd fmla="val 158494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7"/>
          <p:cNvSpPr txBox="1"/>
          <p:nvPr/>
        </p:nvSpPr>
        <p:spPr>
          <a:xfrm>
            <a:off x="4755375" y="394375"/>
            <a:ext cx="399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अलं </a:t>
            </a:r>
            <a:r>
              <a:rPr b="1" lang="en" sz="1700">
                <a:solidFill>
                  <a:srgbClr val="38761D"/>
                </a:solidFill>
              </a:rPr>
              <a:t>अविवेकितया</a:t>
            </a:r>
            <a:r>
              <a:rPr b="1" lang="en" sz="1700">
                <a:solidFill>
                  <a:srgbClr val="38761D"/>
                </a:solidFill>
              </a:rPr>
              <a:t> | </a:t>
            </a:r>
            <a:r>
              <a:rPr b="1" lang="en" sz="1700">
                <a:solidFill>
                  <a:srgbClr val="38761D"/>
                </a:solidFill>
              </a:rPr>
              <a:t>समस्या अधिका जाता |</a:t>
            </a:r>
            <a:endParaRPr b="1" sz="7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8761D"/>
                </a:solidFill>
              </a:rPr>
              <a:t>(అవివేకం చాలించు, సమస్య మరింత పెరిగింది.)</a:t>
            </a:r>
            <a:endParaRPr b="1" sz="7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/>
        </p:nvSpPr>
        <p:spPr>
          <a:xfrm>
            <a:off x="-5450" y="1128050"/>
            <a:ext cx="322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64D79"/>
                </a:solidFill>
              </a:rPr>
              <a:t>अलं </a:t>
            </a:r>
            <a:r>
              <a:rPr b="1" lang="en" sz="1500">
                <a:solidFill>
                  <a:srgbClr val="1C4587"/>
                </a:solidFill>
              </a:rPr>
              <a:t>क्रोधेन</a:t>
            </a:r>
            <a:r>
              <a:rPr b="1" lang="en" sz="1500">
                <a:solidFill>
                  <a:srgbClr val="A64D79"/>
                </a:solidFill>
              </a:rPr>
              <a:t> - కోపం ఆపు/చాలించు </a:t>
            </a:r>
            <a:endParaRPr sz="1500">
              <a:solidFill>
                <a:srgbClr val="A64D79"/>
              </a:solidFill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3647250" y="124550"/>
            <a:ext cx="184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0124D"/>
                </a:solidFill>
              </a:rPr>
              <a:t>अलं - చాలు/ఆపు </a:t>
            </a:r>
            <a:endParaRPr b="1" sz="1700">
              <a:solidFill>
                <a:srgbClr val="20124D"/>
              </a:solidFill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4963800" y="3465600"/>
            <a:ext cx="417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64D79"/>
                </a:solidFill>
              </a:rPr>
              <a:t>अन्नम् </a:t>
            </a:r>
            <a:r>
              <a:rPr b="1" lang="en" sz="1500">
                <a:solidFill>
                  <a:srgbClr val="674EA7"/>
                </a:solidFill>
              </a:rPr>
              <a:t>विज</a:t>
            </a:r>
            <a:r>
              <a:rPr b="1" lang="en" sz="1500">
                <a:solidFill>
                  <a:srgbClr val="674EA7"/>
                </a:solidFill>
              </a:rPr>
              <a:t>या</a:t>
            </a:r>
            <a:r>
              <a:rPr b="1" lang="en" sz="1500">
                <a:solidFill>
                  <a:srgbClr val="674EA7"/>
                </a:solidFill>
              </a:rPr>
              <a:t>यै</a:t>
            </a:r>
            <a:r>
              <a:rPr b="1" lang="en" sz="1500">
                <a:solidFill>
                  <a:srgbClr val="A64D79"/>
                </a:solidFill>
              </a:rPr>
              <a:t> </a:t>
            </a:r>
            <a:r>
              <a:rPr b="1" lang="en" sz="1500">
                <a:solidFill>
                  <a:srgbClr val="A64D79"/>
                </a:solidFill>
              </a:rPr>
              <a:t>अलम्</a:t>
            </a:r>
            <a:r>
              <a:rPr b="1" lang="en" sz="1500">
                <a:solidFill>
                  <a:srgbClr val="A64D79"/>
                </a:solidFill>
              </a:rPr>
              <a:t> - విజయకు అన్నం చాలు  </a:t>
            </a:r>
            <a:endParaRPr sz="1500">
              <a:solidFill>
                <a:srgbClr val="A64D79"/>
              </a:solidFill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4963800" y="3964525"/>
            <a:ext cx="417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64D79"/>
                </a:solidFill>
              </a:rPr>
              <a:t>राम: </a:t>
            </a:r>
            <a:r>
              <a:rPr b="1" lang="en" sz="1500">
                <a:solidFill>
                  <a:srgbClr val="674EA7"/>
                </a:solidFill>
              </a:rPr>
              <a:t>रावणाय</a:t>
            </a:r>
            <a:r>
              <a:rPr b="1" lang="en" sz="1500">
                <a:solidFill>
                  <a:srgbClr val="A64D79"/>
                </a:solidFill>
              </a:rPr>
              <a:t> अलम्</a:t>
            </a:r>
            <a:r>
              <a:rPr b="1" lang="en" sz="1500">
                <a:solidFill>
                  <a:srgbClr val="A64D79"/>
                </a:solidFill>
              </a:rPr>
              <a:t> - </a:t>
            </a:r>
            <a:r>
              <a:rPr b="1" lang="en" sz="1500">
                <a:solidFill>
                  <a:srgbClr val="A64D79"/>
                </a:solidFill>
              </a:rPr>
              <a:t>రావణడికి</a:t>
            </a:r>
            <a:r>
              <a:rPr b="1" lang="en" sz="1500">
                <a:solidFill>
                  <a:srgbClr val="A64D79"/>
                </a:solidFill>
              </a:rPr>
              <a:t> </a:t>
            </a:r>
            <a:r>
              <a:rPr b="1" lang="en" sz="1500">
                <a:solidFill>
                  <a:srgbClr val="A64D79"/>
                </a:solidFill>
              </a:rPr>
              <a:t>రాముడు చాలు</a:t>
            </a:r>
            <a:r>
              <a:rPr b="1" lang="en" sz="1500">
                <a:solidFill>
                  <a:srgbClr val="A64D79"/>
                </a:solidFill>
              </a:rPr>
              <a:t>  </a:t>
            </a:r>
            <a:endParaRPr sz="1500">
              <a:solidFill>
                <a:srgbClr val="A64D79"/>
              </a:solidFill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4963800" y="4463450"/>
            <a:ext cx="417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64D79"/>
                </a:solidFill>
              </a:rPr>
              <a:t>कृष्ण: </a:t>
            </a:r>
            <a:r>
              <a:rPr b="1" lang="en" sz="1500">
                <a:solidFill>
                  <a:srgbClr val="674EA7"/>
                </a:solidFill>
              </a:rPr>
              <a:t>कंसाय</a:t>
            </a:r>
            <a:r>
              <a:rPr b="1" lang="en" sz="1500">
                <a:solidFill>
                  <a:srgbClr val="A64D79"/>
                </a:solidFill>
              </a:rPr>
              <a:t> अलम्</a:t>
            </a:r>
            <a:r>
              <a:rPr b="1" lang="en" sz="1500">
                <a:solidFill>
                  <a:srgbClr val="A64D79"/>
                </a:solidFill>
              </a:rPr>
              <a:t> -  </a:t>
            </a:r>
            <a:r>
              <a:rPr b="1" lang="en" sz="1500">
                <a:solidFill>
                  <a:srgbClr val="A64D79"/>
                </a:solidFill>
              </a:rPr>
              <a:t>కంసుడికి</a:t>
            </a:r>
            <a:r>
              <a:rPr b="1" lang="en" sz="1500">
                <a:solidFill>
                  <a:srgbClr val="A64D79"/>
                </a:solidFill>
              </a:rPr>
              <a:t> </a:t>
            </a:r>
            <a:r>
              <a:rPr b="1" lang="en" sz="1500">
                <a:solidFill>
                  <a:srgbClr val="A64D79"/>
                </a:solidFill>
              </a:rPr>
              <a:t>కృష్ణుడు చాలు</a:t>
            </a:r>
            <a:r>
              <a:rPr b="1" lang="en" sz="1500">
                <a:solidFill>
                  <a:srgbClr val="A64D79"/>
                </a:solidFill>
              </a:rPr>
              <a:t>  </a:t>
            </a:r>
            <a:endParaRPr sz="1500">
              <a:solidFill>
                <a:srgbClr val="A64D79"/>
              </a:solidFill>
            </a:endParaRPr>
          </a:p>
        </p:txBody>
      </p:sp>
      <p:sp>
        <p:nvSpPr>
          <p:cNvPr id="241" name="Google Shape;241;p28"/>
          <p:cNvSpPr txBox="1"/>
          <p:nvPr/>
        </p:nvSpPr>
        <p:spPr>
          <a:xfrm>
            <a:off x="3972900" y="2467738"/>
            <a:ext cx="517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64D79"/>
                </a:solidFill>
              </a:rPr>
              <a:t>देवस्मरणं </a:t>
            </a:r>
            <a:r>
              <a:rPr b="1" lang="en" sz="1500">
                <a:solidFill>
                  <a:srgbClr val="674EA7"/>
                </a:solidFill>
              </a:rPr>
              <a:t>पितामह्यै</a:t>
            </a:r>
            <a:r>
              <a:rPr b="1" lang="en" sz="1500">
                <a:solidFill>
                  <a:srgbClr val="A64D79"/>
                </a:solidFill>
              </a:rPr>
              <a:t>  अलम् </a:t>
            </a:r>
            <a:r>
              <a:rPr b="1" lang="en" sz="1500">
                <a:solidFill>
                  <a:srgbClr val="A64D79"/>
                </a:solidFill>
              </a:rPr>
              <a:t>- </a:t>
            </a:r>
            <a:r>
              <a:rPr b="1" lang="en" sz="1500">
                <a:solidFill>
                  <a:srgbClr val="A64D79"/>
                </a:solidFill>
              </a:rPr>
              <a:t>దేవస్మరణం నానమ్మకు  చాలు</a:t>
            </a:r>
            <a:r>
              <a:rPr b="1" lang="en" sz="1500">
                <a:solidFill>
                  <a:srgbClr val="A64D79"/>
                </a:solidFill>
              </a:rPr>
              <a:t>  </a:t>
            </a:r>
            <a:endParaRPr sz="1500">
              <a:solidFill>
                <a:srgbClr val="A64D79"/>
              </a:solidFill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-5450" y="1733475"/>
            <a:ext cx="360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64D79"/>
                </a:solidFill>
              </a:rPr>
              <a:t>अलं </a:t>
            </a:r>
            <a:r>
              <a:rPr b="1" lang="en" sz="1500">
                <a:solidFill>
                  <a:srgbClr val="1C4587"/>
                </a:solidFill>
              </a:rPr>
              <a:t>कोलाहलेन्</a:t>
            </a:r>
            <a:r>
              <a:rPr b="1" lang="en" sz="1500">
                <a:solidFill>
                  <a:srgbClr val="A64D79"/>
                </a:solidFill>
              </a:rPr>
              <a:t> - </a:t>
            </a:r>
            <a:r>
              <a:rPr b="1" lang="en" sz="1500">
                <a:solidFill>
                  <a:srgbClr val="A64D79"/>
                </a:solidFill>
              </a:rPr>
              <a:t>అల్లరి ఆపు/చాలించు</a:t>
            </a:r>
            <a:endParaRPr sz="1500">
              <a:solidFill>
                <a:srgbClr val="A64D79"/>
              </a:solidFill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-89300" y="2338900"/>
            <a:ext cx="377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64D79"/>
                </a:solidFill>
              </a:rPr>
              <a:t>अलं </a:t>
            </a:r>
            <a:r>
              <a:rPr b="1" lang="en" sz="1500">
                <a:solidFill>
                  <a:srgbClr val="1C4587"/>
                </a:solidFill>
              </a:rPr>
              <a:t>निराशतया</a:t>
            </a:r>
            <a:r>
              <a:rPr b="1" lang="en" sz="1500">
                <a:solidFill>
                  <a:srgbClr val="A64D79"/>
                </a:solidFill>
              </a:rPr>
              <a:t> </a:t>
            </a:r>
            <a:r>
              <a:rPr b="1" lang="en" sz="1500">
                <a:solidFill>
                  <a:srgbClr val="A64D79"/>
                </a:solidFill>
              </a:rPr>
              <a:t>- </a:t>
            </a:r>
            <a:r>
              <a:rPr b="1" lang="en" sz="1500">
                <a:solidFill>
                  <a:srgbClr val="A64D79"/>
                </a:solidFill>
              </a:rPr>
              <a:t>నిరాశ ఆపు/వద్దు/పడకు</a:t>
            </a:r>
            <a:endParaRPr sz="1500">
              <a:solidFill>
                <a:srgbClr val="A64D79"/>
              </a:solidFill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-89300" y="2944325"/>
            <a:ext cx="395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64D79"/>
                </a:solidFill>
              </a:rPr>
              <a:t>अलं </a:t>
            </a:r>
            <a:r>
              <a:rPr b="1" lang="en" sz="1500">
                <a:solidFill>
                  <a:srgbClr val="1C4587"/>
                </a:solidFill>
              </a:rPr>
              <a:t>अविवेकितया</a:t>
            </a:r>
            <a:r>
              <a:rPr b="1" lang="en" sz="1500">
                <a:solidFill>
                  <a:srgbClr val="A64D79"/>
                </a:solidFill>
              </a:rPr>
              <a:t> - </a:t>
            </a:r>
            <a:r>
              <a:rPr b="1" lang="en" sz="1500">
                <a:solidFill>
                  <a:srgbClr val="A64D79"/>
                </a:solidFill>
              </a:rPr>
              <a:t>అవివేకం ఆపు/వలదు</a:t>
            </a:r>
            <a:endParaRPr sz="1500">
              <a:solidFill>
                <a:srgbClr val="A64D79"/>
              </a:solidFill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3972900" y="2966675"/>
            <a:ext cx="517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64D79"/>
                </a:solidFill>
              </a:rPr>
              <a:t>आत्मज्ञानं </a:t>
            </a:r>
            <a:r>
              <a:rPr b="1" lang="en" sz="1500">
                <a:solidFill>
                  <a:srgbClr val="674EA7"/>
                </a:solidFill>
              </a:rPr>
              <a:t>मोक्षाय</a:t>
            </a:r>
            <a:r>
              <a:rPr b="1" lang="en" sz="1500">
                <a:solidFill>
                  <a:srgbClr val="A64D79"/>
                </a:solidFill>
              </a:rPr>
              <a:t>  अलम् - </a:t>
            </a:r>
            <a:r>
              <a:rPr b="1" lang="en" sz="1500">
                <a:solidFill>
                  <a:srgbClr val="A64D79"/>
                </a:solidFill>
              </a:rPr>
              <a:t>మోక్షానికి ఆత్మజ్ఞానం చాలు</a:t>
            </a:r>
            <a:r>
              <a:rPr b="1" lang="en" sz="1500">
                <a:solidFill>
                  <a:srgbClr val="A64D79"/>
                </a:solidFill>
              </a:rPr>
              <a:t>  </a:t>
            </a:r>
            <a:endParaRPr sz="1500">
              <a:solidFill>
                <a:srgbClr val="A64D7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/>
        </p:nvSpPr>
        <p:spPr>
          <a:xfrm>
            <a:off x="85900" y="4544450"/>
            <a:ext cx="9058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🌟</a:t>
            </a:r>
            <a:r>
              <a:rPr b="1" lang="en" sz="2100">
                <a:solidFill>
                  <a:srgbClr val="134F5C"/>
                </a:solidFill>
              </a:rPr>
              <a:t>यदा वयं किमपि क्रीणीम: तदा यत् धनं दीयते</a:t>
            </a:r>
            <a:r>
              <a:rPr b="1" lang="en" sz="2100">
                <a:solidFill>
                  <a:srgbClr val="134F5C"/>
                </a:solidFill>
              </a:rPr>
              <a:t> </a:t>
            </a:r>
            <a:r>
              <a:rPr b="1" lang="en" sz="2100">
                <a:solidFill>
                  <a:srgbClr val="134F5C"/>
                </a:solidFill>
              </a:rPr>
              <a:t>तस्य</a:t>
            </a:r>
            <a:r>
              <a:rPr b="1" lang="en" sz="2100">
                <a:solidFill>
                  <a:srgbClr val="134F5C"/>
                </a:solidFill>
              </a:rPr>
              <a:t> तृतीया विभक्तिः भवति।</a:t>
            </a:r>
            <a:endParaRPr b="1" sz="2100">
              <a:solidFill>
                <a:srgbClr val="38761D"/>
              </a:solidFill>
            </a:endParaRPr>
          </a:p>
        </p:txBody>
      </p:sp>
      <p:pic>
        <p:nvPicPr>
          <p:cNvPr id="251" name="Google Shape;251;p29" title="dreamina-2025-11-29-4877-generate a cartoon  of a woman buying a ...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050" y="0"/>
            <a:ext cx="1465176" cy="14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 title="dreamina-2025-11-29-4539-generate a cartoon  of a man buying a si...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450" y="1524825"/>
            <a:ext cx="1328999" cy="13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 title="dreamina-2025-11-29-9687-generate a cartoon  of a woman buying bu...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8363" y="2245975"/>
            <a:ext cx="1465176" cy="14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 txBox="1"/>
          <p:nvPr/>
        </p:nvSpPr>
        <p:spPr>
          <a:xfrm>
            <a:off x="0" y="1465175"/>
            <a:ext cx="42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अहं एकर</a:t>
            </a:r>
            <a:r>
              <a:rPr b="1" lang="en" sz="1700">
                <a:solidFill>
                  <a:srgbClr val="38761D"/>
                </a:solidFill>
              </a:rPr>
              <a:t>ूप्यकेन</a:t>
            </a:r>
            <a:r>
              <a:rPr b="1" lang="en" sz="1700">
                <a:solidFill>
                  <a:srgbClr val="38761D"/>
                </a:solidFill>
              </a:rPr>
              <a:t> एकं कदलीफलम् अक्रीणाम्</a:t>
            </a:r>
            <a:r>
              <a:rPr b="1" lang="en" sz="1700">
                <a:solidFill>
                  <a:srgbClr val="38761D"/>
                </a:solidFill>
              </a:rPr>
              <a:t> |</a:t>
            </a:r>
            <a:endParaRPr b="1" sz="7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8761D"/>
                </a:solidFill>
              </a:rPr>
              <a:t>(</a:t>
            </a:r>
            <a:r>
              <a:rPr b="1" lang="en" sz="700">
                <a:solidFill>
                  <a:srgbClr val="38761D"/>
                </a:solidFill>
              </a:rPr>
              <a:t>నేను ఒక రుపాయతో ఒక అరటిపండు కొన్నాను)</a:t>
            </a:r>
            <a:endParaRPr b="1" sz="700">
              <a:solidFill>
                <a:srgbClr val="38761D"/>
              </a:solidFill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2128625" y="3711150"/>
            <a:ext cx="365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सा त्रिंशत् रूप्यकै: अङ्कन्य: अक्रीणात् |</a:t>
            </a:r>
            <a:endParaRPr b="1" sz="7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8761D"/>
                </a:solidFill>
              </a:rPr>
              <a:t>(ఆమె ముప్పై రుపాయలతో పెన్నులను కొన్నది)</a:t>
            </a:r>
            <a:endParaRPr b="1" sz="700">
              <a:solidFill>
                <a:srgbClr val="38761D"/>
              </a:solidFill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5156075" y="2853825"/>
            <a:ext cx="3988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स: </a:t>
            </a:r>
            <a:r>
              <a:rPr b="1" lang="en" sz="1700">
                <a:solidFill>
                  <a:srgbClr val="38761D"/>
                </a:solidFill>
              </a:rPr>
              <a:t>पञ्चाशत्</a:t>
            </a:r>
            <a:r>
              <a:rPr b="1" lang="en" sz="1700">
                <a:solidFill>
                  <a:srgbClr val="38761D"/>
                </a:solidFill>
              </a:rPr>
              <a:t> रूप्यकै: </a:t>
            </a:r>
            <a:r>
              <a:rPr b="1" lang="en" sz="1700">
                <a:solidFill>
                  <a:srgbClr val="38761D"/>
                </a:solidFill>
              </a:rPr>
              <a:t>एकं पुस्तकं</a:t>
            </a:r>
            <a:r>
              <a:rPr b="1" lang="en" sz="1700">
                <a:solidFill>
                  <a:srgbClr val="38761D"/>
                </a:solidFill>
              </a:rPr>
              <a:t> </a:t>
            </a:r>
            <a:r>
              <a:rPr b="1" lang="en" sz="1700">
                <a:solidFill>
                  <a:srgbClr val="38761D"/>
                </a:solidFill>
              </a:rPr>
              <a:t>क्रीणाति |</a:t>
            </a:r>
            <a:endParaRPr b="1" sz="7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8761D"/>
                </a:solidFill>
              </a:rPr>
              <a:t>(అతడు యాభై రుపాయలతో ఒక పుస్తకం కొన్నాడు) </a:t>
            </a:r>
            <a:r>
              <a:rPr b="1" lang="en" sz="1700">
                <a:solidFill>
                  <a:srgbClr val="38761D"/>
                </a:solidFill>
              </a:rPr>
              <a:t> </a:t>
            </a:r>
            <a:endParaRPr sz="17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/>
          <p:nvPr/>
        </p:nvSpPr>
        <p:spPr>
          <a:xfrm>
            <a:off x="-2" y="0"/>
            <a:ext cx="3430551" cy="12196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ఎవ్వరితో?</a:t>
            </a:r>
          </a:p>
        </p:txBody>
      </p:sp>
      <p:sp>
        <p:nvSpPr>
          <p:cNvPr id="262" name="Google Shape;262;p30"/>
          <p:cNvSpPr/>
          <p:nvPr/>
        </p:nvSpPr>
        <p:spPr>
          <a:xfrm>
            <a:off x="5310202" y="113"/>
            <a:ext cx="3833803" cy="12194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దేనితో?</a:t>
            </a:r>
          </a:p>
        </p:txBody>
      </p:sp>
      <p:sp>
        <p:nvSpPr>
          <p:cNvPr id="263" name="Google Shape;263;p30"/>
          <p:cNvSpPr/>
          <p:nvPr/>
        </p:nvSpPr>
        <p:spPr>
          <a:xfrm>
            <a:off x="2952213" y="3651600"/>
            <a:ext cx="3458672" cy="121954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ఎలా?</a:t>
            </a:r>
          </a:p>
        </p:txBody>
      </p:sp>
      <p:sp>
        <p:nvSpPr>
          <p:cNvPr id="264" name="Google Shape;264;p30"/>
          <p:cNvSpPr/>
          <p:nvPr/>
        </p:nvSpPr>
        <p:spPr>
          <a:xfrm>
            <a:off x="2219378" y="1902375"/>
            <a:ext cx="4705247" cy="12186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ఎందువల్ల?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" name="Google Shape;269;p31"/>
          <p:cNvGraphicFramePr/>
          <p:nvPr/>
        </p:nvGraphicFramePr>
        <p:xfrm>
          <a:off x="4859825" y="19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{D2CAB4BD-1F23-48D8-8FDE-0BECBAC990E3}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7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54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स: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అతడు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ते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వారు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అతడిని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వారిని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तृतिया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तेन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(~అతడితో)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तै: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(~వారితో)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0" name="Google Shape;270;p31"/>
          <p:cNvGraphicFramePr/>
          <p:nvPr/>
        </p:nvGraphicFramePr>
        <p:xfrm>
          <a:off x="243650" y="1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{D2CAB4BD-1F23-48D8-8FDE-0BECBAC990E3}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: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30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सा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ఆమె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వారు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ఆమెని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ता: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వారిని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तृ</a:t>
                      </a: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तया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(~ఆమెతో)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ताभि: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(~వారితో)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1" name="Google Shape;271;p31"/>
          <p:cNvGraphicFramePr/>
          <p:nvPr/>
        </p:nvGraphicFramePr>
        <p:xfrm>
          <a:off x="243650" y="250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{D2CAB4BD-1F23-48D8-8FDE-0BECBAC990E3}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177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नपुं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तत्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అది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नि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అవి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554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तत्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దాన్ని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तानि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వాటిని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554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तृतिया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तेन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(~దానితో)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तै: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(~వాటితో)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sp>
        <p:nvSpPr>
          <p:cNvPr id="272" name="Google Shape;272;p31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462" y="0"/>
            <a:ext cx="7671074" cy="343917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0" y="3775400"/>
            <a:ext cx="9144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990000"/>
                </a:solidFill>
              </a:rPr>
              <a:t>ఇది ఒక Gen - Z నిరసన కాదు </a:t>
            </a:r>
            <a:endParaRPr b="1" sz="19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990000"/>
                </a:solidFill>
              </a:rPr>
              <a:t>ఈ వీడియొ బంగ్లాదేశ్‌లో ముస్లింల గుంపు చేత సజీవదహనానికి గురైన</a:t>
            </a:r>
            <a:r>
              <a:rPr b="1" lang="en" sz="1900">
                <a:solidFill>
                  <a:srgbClr val="B45F06"/>
                </a:solidFill>
              </a:rPr>
              <a:t> </a:t>
            </a:r>
            <a:r>
              <a:rPr b="1" lang="en" sz="1900">
                <a:solidFill>
                  <a:srgbClr val="E69138"/>
                </a:solidFill>
              </a:rPr>
              <a:t>దీపు చంద్రదాస్‌కు</a:t>
            </a:r>
            <a:r>
              <a:rPr b="1" lang="en" sz="1900">
                <a:solidFill>
                  <a:srgbClr val="990000"/>
                </a:solidFill>
              </a:rPr>
              <a:t> అంకితం</a:t>
            </a:r>
            <a:endParaRPr b="1" sz="190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" name="Google Shape;277;p32"/>
          <p:cNvGraphicFramePr/>
          <p:nvPr/>
        </p:nvGraphicFramePr>
        <p:xfrm>
          <a:off x="4859825" y="19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{D2CAB4BD-1F23-48D8-8FDE-0BECBAC990E3}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7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54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एष: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ఇతడు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ते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వీరు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ఇతడిని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వీరిని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एतेन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(~ఇతడితో)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एतै: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(~వీరితో)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8" name="Google Shape;278;p32"/>
          <p:cNvGraphicFramePr/>
          <p:nvPr/>
        </p:nvGraphicFramePr>
        <p:xfrm>
          <a:off x="243650" y="1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{D2CAB4BD-1F23-48D8-8FDE-0BECBAC990E3}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: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30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एषा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ఈమె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వీరు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ఈమెని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ता: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వీరిని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एतया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(~ఈమెతో)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एताभि: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(~వీరితో)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9" name="Google Shape;279;p32"/>
          <p:cNvGraphicFramePr/>
          <p:nvPr/>
        </p:nvGraphicFramePr>
        <p:xfrm>
          <a:off x="341300" y="250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{D2CAB4BD-1F23-48D8-8FDE-0BECBAC990E3}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177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नपुं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तत्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ఇది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तानि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ఇవి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554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तत्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దీన్ని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तानि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వీటిని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554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एतेन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(~దీనితో)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एतै: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(~వీటితో)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sp>
        <p:nvSpPr>
          <p:cNvPr id="280" name="Google Shape;280;p32"/>
          <p:cNvSpPr txBox="1"/>
          <p:nvPr/>
        </p:nvSpPr>
        <p:spPr>
          <a:xfrm>
            <a:off x="0" y="4775800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5" name="Google Shape;285;p33"/>
          <p:cNvGraphicFramePr/>
          <p:nvPr/>
        </p:nvGraphicFramePr>
        <p:xfrm>
          <a:off x="4799325" y="1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{D2CAB4BD-1F23-48D8-8FDE-0BECBAC990E3}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7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54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भवान्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(~మీరు)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भवन्त: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(~మీరు)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भवन्तम्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(~మిమ్మల్ని)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(~మిమ్మల్ని)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तृतिया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भवता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(~మీతో)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भवद्भि: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(~మీతో)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6" name="Google Shape;286;p33"/>
          <p:cNvGraphicFramePr/>
          <p:nvPr/>
        </p:nvGraphicFramePr>
        <p:xfrm>
          <a:off x="243650" y="1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{D2CAB4BD-1F23-48D8-8FDE-0BECBAC990E3}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: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30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भवती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మీరు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भवत्य: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మీరు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भवतीम्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మిమ్మల్ని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भवती: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~మిమ్మల్ని)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तृतिया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भवत्या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(~మీతో)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भवतीभि: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(~మీతో)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7" name="Google Shape;287;p33"/>
          <p:cNvGraphicFramePr/>
          <p:nvPr/>
        </p:nvGraphicFramePr>
        <p:xfrm>
          <a:off x="243650" y="246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{D2CAB4BD-1F23-48D8-8FDE-0BECBAC990E3}</a:tableStyleId>
              </a:tblPr>
              <a:tblGrid>
                <a:gridCol w="1057675"/>
                <a:gridCol w="1057675"/>
                <a:gridCol w="1057675"/>
              </a:tblGrid>
              <a:tr h="4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अहम् 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నేను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वयम्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మేము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554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माम्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నన్ను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अस्मान्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మమ్మల్ని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554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तृ</a:t>
                      </a: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मया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(~నాతో)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अस्माभि: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(~మాతో)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288" name="Google Shape;288;p33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3" name="Google Shape;293;p3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{D2CAB4BD-1F23-48D8-8FDE-0BECBAC990E3}</a:tableStyleId>
              </a:tblPr>
              <a:tblGrid>
                <a:gridCol w="1453425"/>
                <a:gridCol w="1453425"/>
              </a:tblGrid>
              <a:tr h="5679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स्त्री 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hMerge="1"/>
              </a:tr>
              <a:tr h="56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13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बालिकया  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బాలికతో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लेखन्या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  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(~పెన్నుతో)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बालिकाभि: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బాలికలతో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लेखनीभि: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  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(~పెన్నులతో)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कया 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(~</a:t>
                      </a: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ఎవ్వరితో-ఏక)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काभि: </a:t>
                      </a: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(~</a:t>
                      </a: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ఎవ్వరితో)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भवत्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या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 </a:t>
                      </a: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(~</a:t>
                      </a: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మీతో-ఏక)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भवतीभि: </a:t>
                      </a: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(~</a:t>
                      </a: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మీతో)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तया 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(~</a:t>
                      </a: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ఆమెతో)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ताभि: 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(~</a:t>
                      </a: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వారితో)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एतया 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(~</a:t>
                      </a: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ఈమెతో)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एताभि: 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(~</a:t>
                      </a: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వీరితో)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94" name="Google Shape;294;p34"/>
          <p:cNvGraphicFramePr/>
          <p:nvPr/>
        </p:nvGraphicFramePr>
        <p:xfrm>
          <a:off x="3118575" y="56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{D2CAB4BD-1F23-48D8-8FDE-0BECBAC990E3}</a:tableStyleId>
              </a:tblPr>
              <a:tblGrid>
                <a:gridCol w="1453425"/>
                <a:gridCol w="1453425"/>
              </a:tblGrid>
              <a:tr h="5536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पुं</a:t>
                      </a: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 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hMerge="1"/>
              </a:tr>
              <a:tr h="55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67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बालकेन  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బాలుడితో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बालकै: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బాలూరితో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केन 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(~ఎవ్వరితో-ఏక)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कै: 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(~</a:t>
                      </a: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ఎవ్వరితో)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भवता 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(~</a:t>
                      </a: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మీతో-ఏక)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भवद्भि: 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(~</a:t>
                      </a: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మీతో)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तेन </a:t>
                      </a: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(~</a:t>
                      </a: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అతడితో)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तै: 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(~వారితో)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एतेन </a:t>
                      </a: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(~</a:t>
                      </a: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ఇతడితో)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एतै: 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(~</a:t>
                      </a: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వీరితో)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95" name="Google Shape;295;p34"/>
          <p:cNvGraphicFramePr/>
          <p:nvPr/>
        </p:nvGraphicFramePr>
        <p:xfrm>
          <a:off x="6174300" y="567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{D2CAB4BD-1F23-48D8-8FDE-0BECBAC990E3}</a:tableStyleId>
              </a:tblPr>
              <a:tblGrid>
                <a:gridCol w="1453425"/>
                <a:gridCol w="1453425"/>
              </a:tblGrid>
              <a:tr h="5536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नपुं 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hMerge="1"/>
              </a:tr>
              <a:tr h="55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67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पुस्तकेन  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పుస్తకంతో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पुस्तकै: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పుస్తకాలతో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केन 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(~దేనితో)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कै: 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(~వేటితో)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तेन 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(~</a:t>
                      </a: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దానితో)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तै: 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(~</a:t>
                      </a: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వాటితో)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एतेन 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(~</a:t>
                      </a: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దీనితో)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एतै: 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38761D"/>
                          </a:solidFill>
                        </a:rPr>
                        <a:t>(~వీటితో)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35"/>
          <p:cNvGraphicFramePr/>
          <p:nvPr/>
        </p:nvGraphicFramePr>
        <p:xfrm>
          <a:off x="753675" y="35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{D2CAB4BD-1F23-48D8-8FDE-0BECBAC990E3}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बहुवचनम् </a:t>
                      </a:r>
                      <a:endParaRPr b="1" sz="17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एकवचनम् </a:t>
                      </a:r>
                      <a:endParaRPr b="1" sz="17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134F5C"/>
                          </a:solidFill>
                        </a:rPr>
                        <a:t>बालका: कार्यानै: गच्छन्ति | 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chemeClr val="dk1"/>
                          </a:solidFill>
                        </a:rPr>
                        <a:t>బాలురు</a:t>
                      </a:r>
                      <a:r>
                        <a:rPr lang="en" sz="700">
                          <a:solidFill>
                            <a:srgbClr val="134F5C"/>
                          </a:solidFill>
                        </a:rPr>
                        <a:t> carల ద్వారా వెళ్తున్నారు)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बालक</a:t>
                      </a:r>
                      <a:r>
                        <a:rPr lang="en" sz="1500"/>
                        <a:t>ा</a:t>
                      </a:r>
                      <a:r>
                        <a:rPr lang="en" sz="1500"/>
                        <a:t>: कार्यानेन गच्छन्ति | 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(</a:t>
                      </a:r>
                      <a:r>
                        <a:rPr lang="en" sz="700">
                          <a:solidFill>
                            <a:srgbClr val="134F5C"/>
                          </a:solidFill>
                        </a:rPr>
                        <a:t>~</a:t>
                      </a:r>
                      <a:r>
                        <a:rPr lang="en" sz="700"/>
                        <a:t>బాలురు  car ద్వారా వెళ్తున్నారు)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134F5C"/>
                          </a:solidFill>
                        </a:rPr>
                        <a:t>बालिका लेखनीभि: लिखति | 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(~బాలిక కలాల ద్వారా రాస్తున్నది)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बालिका लेखन्या लिखति | 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(</a:t>
                      </a:r>
                      <a:r>
                        <a:rPr lang="en" sz="700">
                          <a:solidFill>
                            <a:srgbClr val="134F5C"/>
                          </a:solidFill>
                        </a:rPr>
                        <a:t>~</a:t>
                      </a:r>
                      <a:r>
                        <a:rPr lang="en" sz="700"/>
                        <a:t>బాలిక కలం ద్వారా రాస్తున్నది)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छात्रा: अद्यापिकाभि: सह  आगच्छन्ति | 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134F5C"/>
                          </a:solidFill>
                        </a:rPr>
                        <a:t>~</a:t>
                      </a:r>
                      <a:r>
                        <a:rPr lang="en" sz="700">
                          <a:solidFill>
                            <a:schemeClr val="dk1"/>
                          </a:solidFill>
                        </a:rPr>
                        <a:t>విద్యార్థులు అద్యాపికలతో పాటు వస్తున్నారు)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छात्रा: अद्यापिकया सह  आगच्छन्ति | </a:t>
                      </a:r>
                      <a:endParaRPr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(</a:t>
                      </a:r>
                      <a:r>
                        <a:rPr lang="en" sz="700">
                          <a:solidFill>
                            <a:srgbClr val="134F5C"/>
                          </a:solidFill>
                        </a:rPr>
                        <a:t>~</a:t>
                      </a:r>
                      <a:r>
                        <a:rPr lang="en" sz="700"/>
                        <a:t>విద్యార్థులు ఆద్యాపికతో పాటు వస్తున్నారు)</a:t>
                      </a:r>
                      <a:endParaRPr sz="7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134F5C"/>
                          </a:solidFill>
                        </a:rPr>
                        <a:t>छात्रा: अद्यापकै: सह आगच्छन्ति | 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(~విద్యార్థులు అద్యాపకులతో పాటు వస్తున్నారు 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134F5C"/>
                          </a:solidFill>
                        </a:rPr>
                        <a:t>छात्रा: अद्यापकेन सह आगच्छन्ति | 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(~విద్యార్థులు అద్యాపకుడితో పాటు వస్తున్నారు 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134F5C"/>
                          </a:solidFill>
                        </a:rPr>
                        <a:t>यानम् (विविधै:) इन्दनै: चलति | 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(~బండి (వివిధ) ఇంధనల ద్వారా నడుస్తుంది)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134F5C"/>
                          </a:solidFill>
                        </a:rPr>
                        <a:t>यानम् इन्दनेन चलति | 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(~బండి ఇంధనంద్వారా నడుస్తుంది)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134F5C"/>
                          </a:solidFill>
                        </a:rPr>
                        <a:t>बालकै: क्रीडति | 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(~బాలురితో ఆడుకుంటున్నాడు)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134F5C"/>
                          </a:solidFill>
                        </a:rPr>
                        <a:t>बालकेन क्रीडति | 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(~బాలకుడితో ఆడుకుంటున్నాడు)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134F5C"/>
                          </a:solidFill>
                        </a:rPr>
                        <a:t>आरोग्यम् आहारै: सम्यक् भवति | </a:t>
                      </a:r>
                      <a:endParaRPr sz="15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(~ఆరోగ్యం ఆహారాల  ద్వారా బాగు అవుతుంది)</a:t>
                      </a:r>
                      <a:endParaRPr sz="15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134F5C"/>
                          </a:solidFill>
                        </a:rPr>
                        <a:t>आरोग्यम् आहारेण सम्यक् भवति | 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(~ఆరోగ్యం ఆహారం ద్వారా బాగు అవుతుంది)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01" name="Google Shape;301;p35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rgbClr val="000000"/>
                </a:solidFill>
              </a:rPr>
              <a:t>~</a:t>
            </a:r>
            <a:r>
              <a:rPr lang="en" sz="1100">
                <a:solidFill>
                  <a:srgbClr val="000000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/>
        </p:nvSpPr>
        <p:spPr>
          <a:xfrm>
            <a:off x="1007750" y="1303150"/>
            <a:ext cx="6033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hlinkClick r:id="rId3"/>
              </a:rPr>
              <a:t>DD - Sanskrit news</a:t>
            </a:r>
            <a:endParaRPr b="1" sz="2700">
              <a:solidFill>
                <a:srgbClr val="0C343D"/>
              </a:solidFill>
            </a:endParaRPr>
          </a:p>
        </p:txBody>
      </p:sp>
      <p:sp>
        <p:nvSpPr>
          <p:cNvPr id="307" name="Google Shape;307;p36">
            <a:hlinkClick r:id="rId4"/>
          </p:cNvPr>
          <p:cNvSpPr txBox="1"/>
          <p:nvPr/>
        </p:nvSpPr>
        <p:spPr>
          <a:xfrm>
            <a:off x="1065850" y="2571750"/>
            <a:ext cx="6033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hlinkClick r:id="rId5"/>
              </a:rPr>
              <a:t>ChInfo Channel</a:t>
            </a:r>
            <a:endParaRPr b="1" sz="2700">
              <a:solidFill>
                <a:srgbClr val="0C343D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/>
          <p:nvPr/>
        </p:nvSpPr>
        <p:spPr>
          <a:xfrm>
            <a:off x="537531" y="160350"/>
            <a:ext cx="8296381" cy="46972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ప్రతి గుడిలో 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  సంస్కృతం నేర్పించాలి, 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  శత్రుబోధ చేయాలని 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కోరుకుంటూ...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/>
          <p:nvPr/>
        </p:nvSpPr>
        <p:spPr>
          <a:xfrm>
            <a:off x="894850" y="1509011"/>
            <a:ext cx="7879646" cy="2125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1076D2"/>
                    </a:gs>
                    <a:gs pos="100000">
                      <a:srgbClr val="09305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धन्यवाद:</a:t>
            </a:r>
          </a:p>
        </p:txBody>
      </p:sp>
      <p:sp>
        <p:nvSpPr>
          <p:cNvPr id="318" name="Google Shape;318;p38"/>
          <p:cNvSpPr txBox="1"/>
          <p:nvPr/>
        </p:nvSpPr>
        <p:spPr>
          <a:xfrm>
            <a:off x="35250" y="4463475"/>
            <a:ext cx="907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Content Source: </a:t>
            </a:r>
            <a:r>
              <a:rPr b="1" lang="en" sz="17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SamskritaBharati S</a:t>
            </a:r>
            <a:r>
              <a:rPr b="1" lang="en" sz="17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2S </a:t>
            </a:r>
            <a:endParaRPr b="1" sz="170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Picture source: PixaBay, pexels, Dreamina</a:t>
            </a:r>
            <a:endParaRPr b="1" sz="110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8"/>
          <p:cNvSpPr txBox="1"/>
          <p:nvPr/>
        </p:nvSpPr>
        <p:spPr>
          <a:xfrm>
            <a:off x="519050" y="263050"/>
            <a:ext cx="785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124D"/>
                </a:solidFill>
                <a:latin typeface="Nunito"/>
                <a:ea typeface="Nunito"/>
                <a:cs typeface="Nunito"/>
                <a:sym typeface="Nunito"/>
              </a:rPr>
              <a:t>చిట్కా: బొమ్మల ద్వారా, అభినయం ద్వారా, వ్యక్తీకరణ ద్వారా,  ప్రశ్నించడం ద్వారా  సంస్కృత భాషను నేర్చుకోండి  </a:t>
            </a:r>
            <a:endParaRPr sz="18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1173701" y="555055"/>
            <a:ext cx="6737892" cy="21355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29AA"/>
                    </a:gs>
                    <a:gs pos="100000">
                      <a:srgbClr val="1E123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तृतीयाविभक्ति:</a:t>
            </a:r>
          </a:p>
        </p:txBody>
      </p:sp>
      <p:sp>
        <p:nvSpPr>
          <p:cNvPr id="67" name="Google Shape;67;p15"/>
          <p:cNvSpPr/>
          <p:nvPr/>
        </p:nvSpPr>
        <p:spPr>
          <a:xfrm>
            <a:off x="1994150" y="3038584"/>
            <a:ext cx="5155696" cy="10981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29AA"/>
                    </a:gs>
                    <a:gs pos="100000">
                      <a:srgbClr val="1E123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తృతీయావిభక్తి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" name="Google Shape;72;p1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{D2CAB4BD-1F23-48D8-8FDE-0BECBAC990E3}</a:tableStyleId>
              </a:tblPr>
              <a:tblGrid>
                <a:gridCol w="9144000"/>
              </a:tblGrid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49" y="115375"/>
            <a:ext cx="861728" cy="90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6800" y="115375"/>
            <a:ext cx="688675" cy="13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175" y="115376"/>
            <a:ext cx="748600" cy="9063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66025" y="1062750"/>
            <a:ext cx="1386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विद्युदीप: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विद्युदीपेन</a:t>
            </a:r>
            <a:r>
              <a:rPr lang="en" sz="700">
                <a:solidFill>
                  <a:srgbClr val="073763"/>
                </a:solidFill>
              </a:rPr>
              <a:t>(~దీపంతో)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1700113" y="1083300"/>
            <a:ext cx="1062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वृक्ष</a:t>
            </a:r>
            <a:r>
              <a:rPr lang="en" sz="1300">
                <a:solidFill>
                  <a:srgbClr val="073763"/>
                </a:solidFill>
              </a:rPr>
              <a:t>: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वृक्षेन</a:t>
            </a:r>
            <a:r>
              <a:rPr lang="en" sz="700">
                <a:solidFill>
                  <a:srgbClr val="073763"/>
                </a:solidFill>
              </a:rPr>
              <a:t>(~వృక్షంతో)</a:t>
            </a:r>
            <a:r>
              <a:rPr b="1" lang="en" sz="1300">
                <a:solidFill>
                  <a:srgbClr val="073763"/>
                </a:solidFill>
              </a:rPr>
              <a:t> 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3880550" y="1062750"/>
            <a:ext cx="12951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सैनिक</a:t>
            </a:r>
            <a:r>
              <a:rPr lang="en" sz="1300">
                <a:solidFill>
                  <a:srgbClr val="073763"/>
                </a:solidFill>
              </a:rPr>
              <a:t>: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सैनिकेन</a:t>
            </a:r>
            <a:r>
              <a:rPr lang="en" sz="700">
                <a:solidFill>
                  <a:srgbClr val="073763"/>
                </a:solidFill>
              </a:rPr>
              <a:t>(~సైనికుడితో)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2325" y="107750"/>
            <a:ext cx="861725" cy="92158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5208575" y="1062750"/>
            <a:ext cx="11601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स्यूत</a:t>
            </a:r>
            <a:r>
              <a:rPr lang="en" sz="1300">
                <a:solidFill>
                  <a:srgbClr val="073763"/>
                </a:solidFill>
              </a:rPr>
              <a:t>: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स्यूतेन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సంచితో)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6650" y="132875"/>
            <a:ext cx="871324" cy="87132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6550663" y="1122450"/>
            <a:ext cx="12033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रमेश</a:t>
            </a:r>
            <a:r>
              <a:rPr lang="en" sz="1300">
                <a:solidFill>
                  <a:srgbClr val="073763"/>
                </a:solidFill>
              </a:rPr>
              <a:t>: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रमेशेन</a:t>
            </a:r>
            <a:r>
              <a:rPr lang="en" sz="700">
                <a:solidFill>
                  <a:srgbClr val="073763"/>
                </a:solidFill>
              </a:rPr>
              <a:t>(</a:t>
            </a:r>
            <a:r>
              <a:rPr b="1" lang="en" sz="700">
                <a:solidFill>
                  <a:srgbClr val="073763"/>
                </a:solidFill>
              </a:rPr>
              <a:t>~</a:t>
            </a:r>
            <a:r>
              <a:rPr lang="en" sz="700">
                <a:solidFill>
                  <a:srgbClr val="073763"/>
                </a:solidFill>
              </a:rPr>
              <a:t>రమేష్</a:t>
            </a:r>
            <a:r>
              <a:rPr b="1" lang="en" sz="700">
                <a:solidFill>
                  <a:srgbClr val="073763"/>
                </a:solidFill>
              </a:rPr>
              <a:t> </a:t>
            </a:r>
            <a:r>
              <a:rPr lang="en" sz="700">
                <a:solidFill>
                  <a:srgbClr val="073763"/>
                </a:solidFill>
              </a:rPr>
              <a:t>తో)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4963" y="1803787"/>
            <a:ext cx="812324" cy="81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9937" y="1801127"/>
            <a:ext cx="883075" cy="817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84950" y="1731990"/>
            <a:ext cx="692350" cy="9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74050" y="1864333"/>
            <a:ext cx="1160099" cy="84051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66025" y="2687900"/>
            <a:ext cx="1485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यानपेटिका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यानपेटिकया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పేటికతో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1700125" y="2708450"/>
            <a:ext cx="1062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सीता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सीतया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సీతతో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b="1" lang="en" sz="1300">
                <a:solidFill>
                  <a:srgbClr val="073763"/>
                </a:solidFill>
              </a:rPr>
              <a:t> 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3012900" y="2807300"/>
            <a:ext cx="15042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दूरवाणी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दूरवाण्या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ఫోన్ తో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767875" y="2768150"/>
            <a:ext cx="11601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लेखनी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लेखन्या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కలం తో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b="1" lang="en" sz="1300">
                <a:solidFill>
                  <a:srgbClr val="073763"/>
                </a:solidFill>
              </a:rPr>
              <a:t> 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6273575" y="2708450"/>
            <a:ext cx="11601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कर्तरी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कर्तर्या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కత్తెర తో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b="1" lang="en" sz="1300">
                <a:solidFill>
                  <a:srgbClr val="073763"/>
                </a:solidFill>
              </a:rPr>
              <a:t> 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40251" y="3539851"/>
            <a:ext cx="1160099" cy="86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08575" y="3539850"/>
            <a:ext cx="1362202" cy="76557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1212525" y="4379050"/>
            <a:ext cx="1589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विमानम्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विमानेन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విమానం తో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3289300" y="4399600"/>
            <a:ext cx="11601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पुष्पम्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पुष्पेन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పుష్పం తో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b="1" lang="en" sz="1300">
                <a:solidFill>
                  <a:srgbClr val="073763"/>
                </a:solidFill>
              </a:rPr>
              <a:t> 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5147025" y="4372750"/>
            <a:ext cx="1485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कार् - यानम् 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कार् - यानेन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కార్ తో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pic>
        <p:nvPicPr>
          <p:cNvPr id="97" name="Google Shape;97;p16" title="misam-7283763_128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025" y="3435250"/>
            <a:ext cx="1761642" cy="96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 title="ball-1294083_1280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50050" y="1744874"/>
            <a:ext cx="621458" cy="96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Google Shape;103;p17"/>
          <p:cNvGraphicFramePr/>
          <p:nvPr/>
        </p:nvGraphicFramePr>
        <p:xfrm>
          <a:off x="139925" y="8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{D2CAB4BD-1F23-48D8-8FDE-0BECBAC990E3}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7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54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अ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कारान्त-पुं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बालक: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(బాలుడు)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बालका: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(బాలురు)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बालकम्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(~బాలుడ్ని)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बालकान्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(~బాలురని)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तृ</a:t>
                      </a: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तिया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बालकेन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(~బాలుడితో)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बालकै: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(~బాలురితో)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4" name="Google Shape;104;p17"/>
          <p:cNvGraphicFramePr/>
          <p:nvPr/>
        </p:nvGraphicFramePr>
        <p:xfrm>
          <a:off x="161525" y="2359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{D2CAB4BD-1F23-48D8-8FDE-0BECBAC990E3}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4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626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अ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कारान्त-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नपुं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पुस्तकम्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(పుస్తకము)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पुस्तकानि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(పుస్తకాలు)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562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पुस्तकम्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(~పుస్తకాన్ని)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पुस्तकानि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(~పుస్తకాలని)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562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तृतिया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पुस्तकेन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(~పుస్తకంతో)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पुस्तकै: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(~పుస్తకాలతో)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5" name="Google Shape;105;p17"/>
          <p:cNvGraphicFramePr/>
          <p:nvPr/>
        </p:nvGraphicFramePr>
        <p:xfrm>
          <a:off x="4902075" y="2386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{D2CAB4BD-1F23-48D8-8FDE-0BECBAC990E3}</a:tableStyleId>
              </a:tblPr>
              <a:tblGrid>
                <a:gridCol w="1025275"/>
                <a:gridCol w="1025275"/>
                <a:gridCol w="1025275"/>
                <a:gridCol w="1025275"/>
              </a:tblGrid>
              <a:tr h="44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: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636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ई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कारान्त-स्त्री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युवती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(యువతి)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युवत्य: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(యువతులు)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63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युवतीम्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(~యువతిని)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युवती: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(~యువతుల్ని)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63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तृतिया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युवत्या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(~యువతితో)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युवतीभि: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(~యువతులతో)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" name="Google Shape;106;p17"/>
          <p:cNvGraphicFramePr/>
          <p:nvPr/>
        </p:nvGraphicFramePr>
        <p:xfrm>
          <a:off x="4884775" y="8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{D2CAB4BD-1F23-48D8-8FDE-0BECBAC990E3}</a:tableStyleId>
              </a:tblPr>
              <a:tblGrid>
                <a:gridCol w="1033925"/>
                <a:gridCol w="1033925"/>
                <a:gridCol w="1033925"/>
                <a:gridCol w="1033925"/>
              </a:tblGrid>
              <a:tr h="40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887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आ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कारान्त-स्त्री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बालिका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(బాలిక)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बालिका: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(బాలికలు)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509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बालिकाम्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(~బాలికని)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बालिका: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(~బాలికల్ని)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509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तृतिया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बालिकया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(~బాలికతో)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बालिकाभि: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(~బాలికతో)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07" name="Google Shape;107;p17"/>
          <p:cNvSpPr txBox="1"/>
          <p:nvPr/>
        </p:nvSpPr>
        <p:spPr>
          <a:xfrm>
            <a:off x="139925" y="4789500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</a:t>
            </a:r>
            <a:r>
              <a:rPr lang="en" sz="1100">
                <a:solidFill>
                  <a:schemeClr val="dk1"/>
                </a:solidFill>
              </a:rPr>
              <a:t>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Google Shape;112;p18"/>
          <p:cNvGraphicFramePr/>
          <p:nvPr/>
        </p:nvGraphicFramePr>
        <p:xfrm>
          <a:off x="4859825" y="19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{D2CAB4BD-1F23-48D8-8FDE-0BECBAC990E3}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7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54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ఎవ్వడు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के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 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ఎవ్వడిని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ఎవ్వర్ని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तृतिया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केन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(~ఎవ్వడితో)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कै: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(~ఎవ్వరితో)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3" name="Google Shape;113;p18"/>
          <p:cNvGraphicFramePr/>
          <p:nvPr/>
        </p:nvGraphicFramePr>
        <p:xfrm>
          <a:off x="243650" y="1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{D2CAB4BD-1F23-48D8-8FDE-0BECBAC990E3}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: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30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 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ఎవత్తి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 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ఎవ్వర్ని-ఏక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: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ఎవ్వర్ని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तृतिया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कया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(~ఎవరితో-ఏక)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काभि: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(~ఎవ్వరితో)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4" name="Google Shape;114;p18"/>
          <p:cNvGraphicFramePr/>
          <p:nvPr/>
        </p:nvGraphicFramePr>
        <p:xfrm>
          <a:off x="24365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{D2CAB4BD-1F23-48D8-8FDE-0BECBAC990E3}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177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नपुं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किम् 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ఏది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नि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ఏవి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554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किम्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దేన్ని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कानि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వేటిని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554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तृतिया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केन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(~దేనితో)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कै: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(~వేటితో)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sp>
        <p:nvSpPr>
          <p:cNvPr id="115" name="Google Shape;115;p18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 title="dreamina-2025-11-27-9955-cartoon of indian girl writing  on a boo...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812" y="0"/>
            <a:ext cx="2096374" cy="203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85900" y="4544450"/>
            <a:ext cx="9058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🌟</a:t>
            </a:r>
            <a:r>
              <a:rPr b="1" lang="en" sz="2100">
                <a:solidFill>
                  <a:srgbClr val="134F5C"/>
                </a:solidFill>
              </a:rPr>
              <a:t>क्रियायां यत् साधनं भवति तस्य तृतीया विभक्ति: भवति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85900" y="2254225"/>
            <a:ext cx="2168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80000"/>
                </a:solidFill>
              </a:rPr>
              <a:t>का</a:t>
            </a:r>
            <a:r>
              <a:rPr lang="en" sz="2100">
                <a:solidFill>
                  <a:srgbClr val="980000"/>
                </a:solidFill>
              </a:rPr>
              <a:t> लिखति? </a:t>
            </a:r>
            <a:endParaRPr sz="7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80000"/>
                </a:solidFill>
              </a:rPr>
              <a:t>(~ఎవ్వత్తి/ఎవ్వరు రాస్తున్నారు?)</a:t>
            </a:r>
            <a:endParaRPr sz="7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बालिका लिखति | </a:t>
            </a:r>
            <a:endParaRPr b="1" sz="7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8761D"/>
                </a:solidFill>
              </a:rPr>
              <a:t>(~బాలిక రాస్తున్నది)</a:t>
            </a:r>
            <a:endParaRPr b="1" sz="700">
              <a:solidFill>
                <a:srgbClr val="38761D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5572050" y="3144050"/>
            <a:ext cx="3571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80000"/>
                </a:solidFill>
              </a:rPr>
              <a:t>बालिका कथां </a:t>
            </a:r>
            <a:r>
              <a:rPr b="1" lang="en" sz="2100">
                <a:solidFill>
                  <a:srgbClr val="980000"/>
                </a:solidFill>
              </a:rPr>
              <a:t>कया</a:t>
            </a:r>
            <a:r>
              <a:rPr lang="en" sz="2100">
                <a:solidFill>
                  <a:srgbClr val="980000"/>
                </a:solidFill>
              </a:rPr>
              <a:t> लिखति? </a:t>
            </a:r>
            <a:endParaRPr sz="7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80000"/>
                </a:solidFill>
              </a:rPr>
              <a:t>(~బాలిక కథను దేనితో రాస్తున్నది?)</a:t>
            </a:r>
            <a:endParaRPr sz="7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बालिका कथां लेखन्या लिखति |</a:t>
            </a:r>
            <a:endParaRPr b="1" sz="7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rgbClr val="38761D"/>
                </a:solidFill>
              </a:rPr>
              <a:t>(బాలిక కథను కలంతో రాస్తున్నది)</a:t>
            </a:r>
            <a:endParaRPr b="1" sz="2100">
              <a:solidFill>
                <a:srgbClr val="980000"/>
              </a:solidFill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2491575" y="2874800"/>
            <a:ext cx="2664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980000"/>
                </a:solidFill>
              </a:rPr>
              <a:t>बालिका </a:t>
            </a:r>
            <a:r>
              <a:rPr b="1" lang="en" sz="2100">
                <a:solidFill>
                  <a:srgbClr val="980000"/>
                </a:solidFill>
              </a:rPr>
              <a:t>कां</a:t>
            </a:r>
            <a:r>
              <a:rPr lang="en" sz="2100">
                <a:solidFill>
                  <a:srgbClr val="980000"/>
                </a:solidFill>
              </a:rPr>
              <a:t> लिखति? </a:t>
            </a:r>
            <a:endParaRPr sz="7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80000"/>
                </a:solidFill>
              </a:rPr>
              <a:t>(~బాలిక ఏమి రాస్తున్నది?)</a:t>
            </a:r>
            <a:endParaRPr sz="7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38761D"/>
                </a:solidFill>
              </a:rPr>
              <a:t>बालिका कथां लिखति | </a:t>
            </a:r>
            <a:endParaRPr b="1" sz="7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rgbClr val="38761D"/>
                </a:solidFill>
              </a:rPr>
              <a:t>(~బాలిక కథను రాస్తున్నది)</a:t>
            </a:r>
            <a:endParaRPr sz="2100">
              <a:solidFill>
                <a:srgbClr val="980000"/>
              </a:solidFill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6224575" y="2571750"/>
            <a:ext cx="16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41B47"/>
                </a:solidFill>
              </a:rPr>
              <a:t>लेखनी - लेखन्या</a:t>
            </a:r>
            <a:endParaRPr b="1" sz="1500">
              <a:solidFill>
                <a:srgbClr val="741B47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/>
        </p:nvSpPr>
        <p:spPr>
          <a:xfrm>
            <a:off x="85900" y="4544450"/>
            <a:ext cx="9058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🌟क्रियायां यत् साधनं भवति तस्य तृत</a:t>
            </a:r>
            <a:r>
              <a:rPr b="1" lang="en" sz="2100">
                <a:solidFill>
                  <a:srgbClr val="134F5C"/>
                </a:solidFill>
              </a:rPr>
              <a:t>ी</a:t>
            </a:r>
            <a:r>
              <a:rPr b="1" lang="en" sz="2100">
                <a:solidFill>
                  <a:srgbClr val="134F5C"/>
                </a:solidFill>
              </a:rPr>
              <a:t>या विभक्ति: भवति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85900" y="2254225"/>
            <a:ext cx="216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80000"/>
                </a:solidFill>
              </a:rPr>
              <a:t>क:</a:t>
            </a:r>
            <a:r>
              <a:rPr lang="en" sz="2100">
                <a:solidFill>
                  <a:srgbClr val="980000"/>
                </a:solidFill>
              </a:rPr>
              <a:t> </a:t>
            </a:r>
            <a:r>
              <a:rPr lang="en" sz="2100">
                <a:solidFill>
                  <a:srgbClr val="980000"/>
                </a:solidFill>
              </a:rPr>
              <a:t>खादति</a:t>
            </a:r>
            <a:r>
              <a:rPr lang="en" sz="2100">
                <a:solidFill>
                  <a:srgbClr val="980000"/>
                </a:solidFill>
              </a:rPr>
              <a:t>?</a:t>
            </a:r>
            <a:endParaRPr sz="21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बाल</a:t>
            </a:r>
            <a:r>
              <a:rPr b="1" lang="en" sz="2100">
                <a:solidFill>
                  <a:srgbClr val="38761D"/>
                </a:solidFill>
              </a:rPr>
              <a:t>क:</a:t>
            </a:r>
            <a:r>
              <a:rPr b="1" lang="en" sz="2100">
                <a:solidFill>
                  <a:srgbClr val="38761D"/>
                </a:solidFill>
              </a:rPr>
              <a:t> </a:t>
            </a:r>
            <a:r>
              <a:rPr b="1" lang="en" sz="2100">
                <a:solidFill>
                  <a:srgbClr val="38761D"/>
                </a:solidFill>
              </a:rPr>
              <a:t>खादति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5522725" y="3479825"/>
            <a:ext cx="357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80000"/>
                </a:solidFill>
              </a:rPr>
              <a:t>बाल</a:t>
            </a:r>
            <a:r>
              <a:rPr lang="en" sz="2100">
                <a:solidFill>
                  <a:srgbClr val="980000"/>
                </a:solidFill>
              </a:rPr>
              <a:t>क:</a:t>
            </a:r>
            <a:r>
              <a:rPr lang="en" sz="2100">
                <a:solidFill>
                  <a:srgbClr val="980000"/>
                </a:solidFill>
              </a:rPr>
              <a:t> </a:t>
            </a:r>
            <a:r>
              <a:rPr lang="en" sz="2100">
                <a:solidFill>
                  <a:srgbClr val="980000"/>
                </a:solidFill>
              </a:rPr>
              <a:t>फलं</a:t>
            </a:r>
            <a:r>
              <a:rPr lang="en" sz="2100">
                <a:solidFill>
                  <a:srgbClr val="980000"/>
                </a:solidFill>
              </a:rPr>
              <a:t> </a:t>
            </a:r>
            <a:r>
              <a:rPr b="1" lang="en" sz="2100">
                <a:solidFill>
                  <a:srgbClr val="980000"/>
                </a:solidFill>
              </a:rPr>
              <a:t>केन</a:t>
            </a:r>
            <a:r>
              <a:rPr lang="en" sz="2100">
                <a:solidFill>
                  <a:srgbClr val="980000"/>
                </a:solidFill>
              </a:rPr>
              <a:t> </a:t>
            </a:r>
            <a:r>
              <a:rPr lang="en" sz="2100">
                <a:solidFill>
                  <a:srgbClr val="980000"/>
                </a:solidFill>
              </a:rPr>
              <a:t>खादति</a:t>
            </a:r>
            <a:r>
              <a:rPr lang="en" sz="2100">
                <a:solidFill>
                  <a:srgbClr val="980000"/>
                </a:solidFill>
              </a:rPr>
              <a:t>?</a:t>
            </a:r>
            <a:endParaRPr sz="21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बालक:</a:t>
            </a:r>
            <a:r>
              <a:rPr b="1" lang="en" sz="2100">
                <a:solidFill>
                  <a:srgbClr val="38761D"/>
                </a:solidFill>
              </a:rPr>
              <a:t> </a:t>
            </a:r>
            <a:r>
              <a:rPr b="1" lang="en" sz="2100">
                <a:solidFill>
                  <a:srgbClr val="38761D"/>
                </a:solidFill>
              </a:rPr>
              <a:t>फलं</a:t>
            </a:r>
            <a:r>
              <a:rPr b="1" lang="en" sz="2100">
                <a:solidFill>
                  <a:srgbClr val="38761D"/>
                </a:solidFill>
              </a:rPr>
              <a:t> </a:t>
            </a:r>
            <a:r>
              <a:rPr b="1" lang="en" sz="2100">
                <a:solidFill>
                  <a:srgbClr val="38761D"/>
                </a:solidFill>
              </a:rPr>
              <a:t>हस्तेन</a:t>
            </a:r>
            <a:r>
              <a:rPr b="1" lang="en" sz="2100">
                <a:solidFill>
                  <a:srgbClr val="38761D"/>
                </a:solidFill>
              </a:rPr>
              <a:t> </a:t>
            </a:r>
            <a:r>
              <a:rPr b="1" lang="en" sz="2100">
                <a:solidFill>
                  <a:srgbClr val="38761D"/>
                </a:solidFill>
              </a:rPr>
              <a:t>खादति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r>
              <a:rPr b="1" lang="en" sz="2100">
                <a:solidFill>
                  <a:srgbClr val="595959"/>
                </a:solidFill>
              </a:rPr>
              <a:t>  </a:t>
            </a:r>
            <a:endParaRPr b="1" sz="2100">
              <a:solidFill>
                <a:srgbClr val="595959"/>
              </a:solidFill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2491575" y="2874800"/>
            <a:ext cx="298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80000"/>
                </a:solidFill>
              </a:rPr>
              <a:t>बाल</a:t>
            </a:r>
            <a:r>
              <a:rPr lang="en" sz="2100">
                <a:solidFill>
                  <a:srgbClr val="980000"/>
                </a:solidFill>
              </a:rPr>
              <a:t>क:</a:t>
            </a:r>
            <a:r>
              <a:rPr lang="en" sz="2100">
                <a:solidFill>
                  <a:srgbClr val="980000"/>
                </a:solidFill>
              </a:rPr>
              <a:t> </a:t>
            </a:r>
            <a:r>
              <a:rPr b="1" lang="en" sz="2100">
                <a:solidFill>
                  <a:srgbClr val="980000"/>
                </a:solidFill>
              </a:rPr>
              <a:t>किम् </a:t>
            </a:r>
            <a:r>
              <a:rPr lang="en" sz="2100">
                <a:solidFill>
                  <a:srgbClr val="980000"/>
                </a:solidFill>
              </a:rPr>
              <a:t>खादति</a:t>
            </a:r>
            <a:r>
              <a:rPr lang="en" sz="2100">
                <a:solidFill>
                  <a:srgbClr val="980000"/>
                </a:solidFill>
              </a:rPr>
              <a:t>?</a:t>
            </a:r>
            <a:endParaRPr sz="21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बालक:</a:t>
            </a:r>
            <a:r>
              <a:rPr b="1" lang="en" sz="2100">
                <a:solidFill>
                  <a:srgbClr val="38761D"/>
                </a:solidFill>
              </a:rPr>
              <a:t> </a:t>
            </a:r>
            <a:r>
              <a:rPr b="1" lang="en" sz="2100">
                <a:solidFill>
                  <a:srgbClr val="38761D"/>
                </a:solidFill>
              </a:rPr>
              <a:t>फलं</a:t>
            </a:r>
            <a:r>
              <a:rPr b="1" lang="en" sz="2100">
                <a:solidFill>
                  <a:srgbClr val="38761D"/>
                </a:solidFill>
              </a:rPr>
              <a:t> </a:t>
            </a:r>
            <a:r>
              <a:rPr b="1" lang="en" sz="2100">
                <a:solidFill>
                  <a:srgbClr val="38761D"/>
                </a:solidFill>
              </a:rPr>
              <a:t>खादति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r>
              <a:rPr b="1" lang="en" sz="2100">
                <a:solidFill>
                  <a:srgbClr val="595959"/>
                </a:solidFill>
              </a:rPr>
              <a:t>  </a:t>
            </a:r>
            <a:endParaRPr b="1" sz="2100">
              <a:solidFill>
                <a:srgbClr val="595959"/>
              </a:solidFill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3322850" y="3895625"/>
            <a:ext cx="142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41B47"/>
                </a:solidFill>
              </a:rPr>
              <a:t>हस्त: - हस्तेन</a:t>
            </a:r>
            <a:endParaRPr b="1" sz="1500">
              <a:solidFill>
                <a:srgbClr val="741B47"/>
              </a:solidFill>
            </a:endParaRPr>
          </a:p>
        </p:txBody>
      </p:sp>
      <p:pic>
        <p:nvPicPr>
          <p:cNvPr id="135" name="Google Shape;135;p20" title="dreamina-2025-12-11-7066-cartoon of small indian brown boy eating...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827" y="20951"/>
            <a:ext cx="2096351" cy="20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/>
        </p:nvSpPr>
        <p:spPr>
          <a:xfrm>
            <a:off x="85900" y="4544450"/>
            <a:ext cx="9058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🌟क्रियायां यत् साधनं भवति तस्य तृत</a:t>
            </a:r>
            <a:r>
              <a:rPr b="1" lang="en" sz="2100">
                <a:solidFill>
                  <a:srgbClr val="134F5C"/>
                </a:solidFill>
              </a:rPr>
              <a:t>ी</a:t>
            </a:r>
            <a:r>
              <a:rPr b="1" lang="en" sz="2100">
                <a:solidFill>
                  <a:srgbClr val="134F5C"/>
                </a:solidFill>
              </a:rPr>
              <a:t>या विभक्ति: भवति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85900" y="2254225"/>
            <a:ext cx="216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80000"/>
                </a:solidFill>
              </a:rPr>
              <a:t>क:</a:t>
            </a:r>
            <a:r>
              <a:rPr lang="en" sz="2100">
                <a:solidFill>
                  <a:srgbClr val="980000"/>
                </a:solidFill>
              </a:rPr>
              <a:t> </a:t>
            </a:r>
            <a:r>
              <a:rPr lang="en" sz="2100">
                <a:solidFill>
                  <a:srgbClr val="980000"/>
                </a:solidFill>
              </a:rPr>
              <a:t>गच्छति</a:t>
            </a:r>
            <a:r>
              <a:rPr lang="en" sz="2100">
                <a:solidFill>
                  <a:srgbClr val="980000"/>
                </a:solidFill>
              </a:rPr>
              <a:t>?</a:t>
            </a:r>
            <a:endParaRPr sz="21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राम:</a:t>
            </a:r>
            <a:r>
              <a:rPr b="1" lang="en" sz="2100">
                <a:solidFill>
                  <a:srgbClr val="38761D"/>
                </a:solidFill>
              </a:rPr>
              <a:t> </a:t>
            </a:r>
            <a:r>
              <a:rPr b="1" lang="en" sz="2100">
                <a:solidFill>
                  <a:srgbClr val="38761D"/>
                </a:solidFill>
              </a:rPr>
              <a:t>गच्छति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5093225" y="3539800"/>
            <a:ext cx="395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80000"/>
                </a:solidFill>
              </a:rPr>
              <a:t>राम</a:t>
            </a:r>
            <a:r>
              <a:rPr lang="en" sz="2100">
                <a:solidFill>
                  <a:srgbClr val="980000"/>
                </a:solidFill>
              </a:rPr>
              <a:t>: </a:t>
            </a:r>
            <a:r>
              <a:rPr lang="en" sz="2100">
                <a:solidFill>
                  <a:srgbClr val="980000"/>
                </a:solidFill>
              </a:rPr>
              <a:t>विद्यालयं</a:t>
            </a:r>
            <a:r>
              <a:rPr lang="en" sz="2100">
                <a:solidFill>
                  <a:srgbClr val="980000"/>
                </a:solidFill>
              </a:rPr>
              <a:t> </a:t>
            </a:r>
            <a:r>
              <a:rPr b="1" lang="en" sz="2100">
                <a:solidFill>
                  <a:srgbClr val="980000"/>
                </a:solidFill>
              </a:rPr>
              <a:t>केन</a:t>
            </a:r>
            <a:r>
              <a:rPr lang="en" sz="2100">
                <a:solidFill>
                  <a:srgbClr val="980000"/>
                </a:solidFill>
              </a:rPr>
              <a:t> </a:t>
            </a:r>
            <a:r>
              <a:rPr lang="en" sz="2100">
                <a:solidFill>
                  <a:srgbClr val="980000"/>
                </a:solidFill>
              </a:rPr>
              <a:t>गच्छति?</a:t>
            </a:r>
            <a:endParaRPr sz="21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राम:</a:t>
            </a:r>
            <a:r>
              <a:rPr b="1" lang="en" sz="2100">
                <a:solidFill>
                  <a:srgbClr val="38761D"/>
                </a:solidFill>
              </a:rPr>
              <a:t> </a:t>
            </a:r>
            <a:r>
              <a:rPr b="1" lang="en" sz="2100">
                <a:solidFill>
                  <a:srgbClr val="38761D"/>
                </a:solidFill>
              </a:rPr>
              <a:t>विद्यालयं</a:t>
            </a:r>
            <a:r>
              <a:rPr b="1" lang="en" sz="2100">
                <a:solidFill>
                  <a:srgbClr val="38761D"/>
                </a:solidFill>
              </a:rPr>
              <a:t> </a:t>
            </a:r>
            <a:r>
              <a:rPr b="1" lang="en" sz="2100">
                <a:solidFill>
                  <a:srgbClr val="38761D"/>
                </a:solidFill>
              </a:rPr>
              <a:t>लोकयानेन</a:t>
            </a:r>
            <a:r>
              <a:rPr b="1" lang="en" sz="2100">
                <a:solidFill>
                  <a:srgbClr val="38761D"/>
                </a:solidFill>
              </a:rPr>
              <a:t> </a:t>
            </a:r>
            <a:r>
              <a:rPr b="1" lang="en" sz="2100">
                <a:solidFill>
                  <a:srgbClr val="38761D"/>
                </a:solidFill>
              </a:rPr>
              <a:t>गच्छति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r>
              <a:rPr b="1" lang="en" sz="2100">
                <a:solidFill>
                  <a:srgbClr val="595959"/>
                </a:solidFill>
              </a:rPr>
              <a:t>  </a:t>
            </a:r>
            <a:endParaRPr b="1" sz="2100">
              <a:solidFill>
                <a:srgbClr val="595959"/>
              </a:solidFill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2355400" y="2708500"/>
            <a:ext cx="298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80000"/>
                </a:solidFill>
              </a:rPr>
              <a:t>राम</a:t>
            </a:r>
            <a:r>
              <a:rPr lang="en" sz="2100">
                <a:solidFill>
                  <a:srgbClr val="980000"/>
                </a:solidFill>
              </a:rPr>
              <a:t>: </a:t>
            </a:r>
            <a:r>
              <a:rPr b="1" lang="en" sz="2100">
                <a:solidFill>
                  <a:srgbClr val="980000"/>
                </a:solidFill>
              </a:rPr>
              <a:t>कुत्र</a:t>
            </a:r>
            <a:r>
              <a:rPr b="1" lang="en" sz="2100">
                <a:solidFill>
                  <a:srgbClr val="980000"/>
                </a:solidFill>
              </a:rPr>
              <a:t> </a:t>
            </a:r>
            <a:r>
              <a:rPr lang="en" sz="2100">
                <a:solidFill>
                  <a:srgbClr val="980000"/>
                </a:solidFill>
              </a:rPr>
              <a:t>गच्छति?</a:t>
            </a:r>
            <a:endParaRPr sz="21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राम:</a:t>
            </a:r>
            <a:r>
              <a:rPr b="1" lang="en" sz="2100">
                <a:solidFill>
                  <a:srgbClr val="38761D"/>
                </a:solidFill>
              </a:rPr>
              <a:t> </a:t>
            </a:r>
            <a:r>
              <a:rPr b="1" lang="en" sz="2100">
                <a:solidFill>
                  <a:srgbClr val="38761D"/>
                </a:solidFill>
              </a:rPr>
              <a:t>विद्यालयं</a:t>
            </a:r>
            <a:r>
              <a:rPr b="1" lang="en" sz="2100">
                <a:solidFill>
                  <a:srgbClr val="38761D"/>
                </a:solidFill>
              </a:rPr>
              <a:t> </a:t>
            </a:r>
            <a:r>
              <a:rPr b="1" lang="en" sz="2100">
                <a:solidFill>
                  <a:srgbClr val="38761D"/>
                </a:solidFill>
              </a:rPr>
              <a:t>गच्छति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r>
              <a:rPr b="1" lang="en" sz="2100">
                <a:solidFill>
                  <a:srgbClr val="595959"/>
                </a:solidFill>
              </a:rPr>
              <a:t>  </a:t>
            </a:r>
            <a:endParaRPr b="1" sz="2100">
              <a:solidFill>
                <a:srgbClr val="595959"/>
              </a:solidFill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2861900" y="3834375"/>
            <a:ext cx="142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41B47"/>
                </a:solidFill>
              </a:rPr>
              <a:t>यानम्</a:t>
            </a:r>
            <a:r>
              <a:rPr b="1" lang="en" sz="1500">
                <a:solidFill>
                  <a:srgbClr val="741B47"/>
                </a:solidFill>
              </a:rPr>
              <a:t> - </a:t>
            </a:r>
            <a:r>
              <a:rPr b="1" lang="en" sz="1500">
                <a:solidFill>
                  <a:srgbClr val="741B47"/>
                </a:solidFill>
              </a:rPr>
              <a:t>यानेन</a:t>
            </a:r>
            <a:endParaRPr b="1" sz="1500">
              <a:solidFill>
                <a:srgbClr val="741B47"/>
              </a:solidFill>
            </a:endParaRPr>
          </a:p>
        </p:txBody>
      </p:sp>
      <p:pic>
        <p:nvPicPr>
          <p:cNvPr id="145" name="Google Shape;145;p21" title="dreamina-2025-11-27-5414-cartoon of indianstudent going in a bus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825" y="0"/>
            <a:ext cx="2096351" cy="20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